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6"/>
  </p:notesMasterIdLst>
  <p:handoutMasterIdLst>
    <p:handoutMasterId r:id="rId17"/>
  </p:handoutMasterIdLst>
  <p:sldIdLst>
    <p:sldId id="256" r:id="rId3"/>
    <p:sldId id="289" r:id="rId4"/>
    <p:sldId id="282" r:id="rId5"/>
    <p:sldId id="287" r:id="rId6"/>
    <p:sldId id="284" r:id="rId7"/>
    <p:sldId id="258" r:id="rId8"/>
    <p:sldId id="290" r:id="rId9"/>
    <p:sldId id="291" r:id="rId10"/>
    <p:sldId id="292" r:id="rId11"/>
    <p:sldId id="288" r:id="rId12"/>
    <p:sldId id="283" r:id="rId13"/>
    <p:sldId id="286" r:id="rId14"/>
    <p:sldId id="293" r:id="rId15"/>
  </p:sldIdLst>
  <p:sldSz cx="9144000" cy="6858000" type="screen4x3"/>
  <p:notesSz cx="6858000" cy="9144000"/>
  <p:embeddedFontLst>
    <p:embeddedFont>
      <p:font typeface="Century Gothic" panose="020B0502020202020204" pitchFamily="34" charset="0"/>
      <p:regular r:id="rId18"/>
      <p:bold r:id="rId19"/>
      <p:italic r:id="rId20"/>
      <p:boldItalic r:id="rId21"/>
    </p:embeddedFont>
    <p:embeddedFont>
      <p:font typeface="Perpetua" panose="02020502060401020303" pitchFamily="18" charset="0"/>
      <p:regular r:id="rId22"/>
      <p:bold r:id="rId23"/>
      <p:italic r:id="rId24"/>
      <p:boldItalic r:id="rId25"/>
    </p:embeddedFont>
    <p:embeddedFont>
      <p:font typeface="Arial Unicode MS" panose="020B0604020202020204" pitchFamily="34" charset="-128"/>
      <p:regular r:id="rId26"/>
    </p:embeddedFont>
    <p:embeddedFont>
      <p:font typeface="Segoe UI" panose="020B0502040204020203" pitchFamily="34"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95" autoAdjust="0"/>
    <p:restoredTop sz="94650" autoAdjust="0"/>
  </p:normalViewPr>
  <p:slideViewPr>
    <p:cSldViewPr>
      <p:cViewPr>
        <p:scale>
          <a:sx n="97" d="100"/>
          <a:sy n="97" d="100"/>
        </p:scale>
        <p:origin x="-114" y="-306"/>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05/13/2014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403026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05/13/2014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37168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rgbClr val="CFE7F5"/>
          </a:solidFill>
          <a:ln w="25400">
            <a:solidFill>
              <a:srgbClr val="808080"/>
            </a:solidFill>
            <a:prstDash val="solid"/>
          </a:ln>
        </p:spPr>
      </p:sp>
      <p:sp>
        <p:nvSpPr>
          <p:cNvPr id="3" name=" 2"/>
          <p:cNvSpPr txBox="1">
            <a:spLocks noGrp="1"/>
          </p:cNvSpPr>
          <p:nvPr>
            <p:ph type="body" sz="quarter" idx="1"/>
          </p:nvPr>
        </p:nvSpPr>
        <p:spPr>
          <a:xfrm>
            <a:off x="777239" y="4777560"/>
            <a:ext cx="6217560" cy="4526280"/>
          </a:xfrm>
        </p:spPr>
        <p:txBody>
          <a:bodyPr/>
          <a:lstStyle/>
          <a:p>
            <a:endParaRPr lang="en-US"/>
          </a:p>
        </p:txBody>
      </p:sp>
    </p:spTree>
    <p:extLst>
      <p:ext uri="{BB962C8B-B14F-4D97-AF65-F5344CB8AC3E}">
        <p14:creationId xmlns:p14="http://schemas.microsoft.com/office/powerpoint/2010/main" val="1638002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dna_strand_border.png"/>
          <p:cNvPicPr>
            <a:picLocks noChangeAspect="1"/>
          </p:cNvPicPr>
          <p:nvPr userDrawn="1"/>
        </p:nvPicPr>
        <p:blipFill>
          <a:blip r:embed="rId3"/>
          <a:stretch>
            <a:fillRect/>
          </a:stretch>
        </p:blipFill>
        <p:spPr>
          <a:xfrm>
            <a:off x="0" y="0"/>
            <a:ext cx="9144000" cy="6858000"/>
          </a:xfrm>
          <a:prstGeom prst="rect">
            <a:avLst/>
          </a:prstGeom>
        </p:spPr>
      </p:pic>
      <p:pic>
        <p:nvPicPr>
          <p:cNvPr id="12" name="Picture 11" descr="dna_large_no_shadow.png"/>
          <p:cNvPicPr>
            <a:picLocks noChangeAspect="1"/>
          </p:cNvPicPr>
          <p:nvPr userDrawn="1"/>
        </p:nvPicPr>
        <p:blipFill>
          <a:blip r:embed="rId4" cstate="print"/>
          <a:stretch>
            <a:fillRect/>
          </a:stretch>
        </p:blipFill>
        <p:spPr>
          <a:xfrm rot="8746652">
            <a:off x="5798690" y="-1324736"/>
            <a:ext cx="3002965" cy="3931869"/>
          </a:xfrm>
          <a:prstGeom prst="rect">
            <a:avLst/>
          </a:prstGeom>
        </p:spPr>
      </p:pic>
      <p:pic>
        <p:nvPicPr>
          <p:cNvPr id="10" name="Picture 9" descr="dna_large.png"/>
          <p:cNvPicPr>
            <a:picLocks noChangeAspect="1"/>
          </p:cNvPicPr>
          <p:nvPr userDrawn="1"/>
        </p:nvPicPr>
        <p:blipFill>
          <a:blip r:embed="rId5"/>
          <a:stretch>
            <a:fillRect/>
          </a:stretch>
        </p:blipFill>
        <p:spPr>
          <a:xfrm>
            <a:off x="-609600" y="-195943"/>
            <a:ext cx="6705600" cy="7663543"/>
          </a:xfrm>
          <a:prstGeom prst="rect">
            <a:avLst/>
          </a:prstGeom>
        </p:spPr>
      </p:pic>
      <p:sp>
        <p:nvSpPr>
          <p:cNvPr id="2" name="Title 1"/>
          <p:cNvSpPr>
            <a:spLocks noGrp="1"/>
          </p:cNvSpPr>
          <p:nvPr>
            <p:ph type="ctrTitle"/>
          </p:nvPr>
        </p:nvSpPr>
        <p:spPr>
          <a:xfrm>
            <a:off x="3962400" y="2862601"/>
            <a:ext cx="7772400" cy="860425"/>
          </a:xfrm>
        </p:spPr>
        <p:txBody>
          <a:bodyPr anchor="b" anchorCtr="0"/>
          <a:lstStyle>
            <a:lvl1pPr algn="l">
              <a:buFontTx/>
              <a:buNone/>
              <a:defRPr>
                <a:solidFill>
                  <a:schemeClr val="accent6">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81000" y="3581400"/>
            <a:ext cx="7753800" cy="1752600"/>
          </a:xfrm>
          <a:effectLst>
            <a:reflection blurRad="6350" stA="52000" endA="300" endPos="35000" dir="5400000" sy="-100000" algn="bl" rotWithShape="0"/>
          </a:effectLst>
        </p:spPr>
        <p:txBody>
          <a:bodyPr>
            <a:normAutofit/>
          </a:bodyPr>
          <a:lstStyle>
            <a:lvl1pPr marL="0" indent="0" algn="l">
              <a:buNone/>
              <a:defRPr sz="2400">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3836"/>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81000" y="1798637"/>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304800" y="-762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511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buClr>
                <a:schemeClr val="tx1">
                  <a:lumMod val="95000"/>
                  <a:lumOff val="5000"/>
                </a:schemeClr>
              </a:buClr>
              <a:defRPr sz="3200">
                <a:solidFill>
                  <a:schemeClr val="tx1">
                    <a:lumMod val="95000"/>
                    <a:lumOff val="5000"/>
                  </a:schemeClr>
                </a:solidFill>
              </a:defRPr>
            </a:lvl1pPr>
            <a:lvl2pPr>
              <a:buClr>
                <a:schemeClr val="tx1">
                  <a:lumMod val="95000"/>
                  <a:lumOff val="5000"/>
                </a:schemeClr>
              </a:buClr>
              <a:defRPr sz="2800">
                <a:solidFill>
                  <a:schemeClr val="tx1">
                    <a:lumMod val="95000"/>
                    <a:lumOff val="5000"/>
                  </a:schemeClr>
                </a:solidFill>
              </a:defRPr>
            </a:lvl2pPr>
            <a:lvl3pPr>
              <a:buClr>
                <a:schemeClr val="tx1">
                  <a:lumMod val="95000"/>
                  <a:lumOff val="5000"/>
                </a:schemeClr>
              </a:buClr>
              <a:defRPr sz="2400">
                <a:solidFill>
                  <a:schemeClr val="tx1">
                    <a:lumMod val="95000"/>
                    <a:lumOff val="5000"/>
                  </a:schemeClr>
                </a:solidFill>
              </a:defRPr>
            </a:lvl3pPr>
            <a:lvl4pPr>
              <a:buClr>
                <a:schemeClr val="tx1">
                  <a:lumMod val="95000"/>
                  <a:lumOff val="5000"/>
                </a:schemeClr>
              </a:buClr>
              <a:defRPr sz="2000">
                <a:solidFill>
                  <a:schemeClr val="tx1">
                    <a:lumMod val="95000"/>
                    <a:lumOff val="5000"/>
                  </a:schemeClr>
                </a:solidFill>
              </a:defRPr>
            </a:lvl4pPr>
            <a:lvl5pPr>
              <a:buClr>
                <a:schemeClr val="tx1">
                  <a:lumMod val="95000"/>
                  <a:lumOff val="5000"/>
                </a:schemeClr>
              </a:buCl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381000" y="457200"/>
            <a:ext cx="6858000" cy="639763"/>
          </a:xfrm>
        </p:spPr>
        <p:txBody>
          <a:bodyPr/>
          <a:lstStyle>
            <a:lvl1pPr>
              <a:buClr>
                <a:schemeClr val="tx1">
                  <a:lumMod val="95000"/>
                  <a:lumOff val="5000"/>
                </a:schemeClr>
              </a:buClr>
              <a:defRPr sz="2800">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591600" y="974400"/>
            <a:ext cx="6876000" cy="457200"/>
          </a:xfrm>
        </p:spPr>
        <p:txBody>
          <a:bodyPr>
            <a:normAutofit/>
          </a:bodyPr>
          <a:lstStyle>
            <a:lvl1pPr>
              <a:buFontTx/>
              <a:buNone/>
              <a:defRPr sz="2000">
                <a:solidFill>
                  <a:schemeClr val="accent6">
                    <a:lumMod val="7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pic>
        <p:nvPicPr>
          <p:cNvPr id="7" name="Picture 6" descr="dna_strand_b_w.png"/>
          <p:cNvPicPr>
            <a:picLocks noChangeAspect="1"/>
          </p:cNvPicPr>
          <p:nvPr userDrawn="1"/>
        </p:nvPicPr>
        <p:blipFill>
          <a:blip r:embed="rId2"/>
          <a:stretch>
            <a:fillRect/>
          </a:stretch>
        </p:blipFill>
        <p:spPr>
          <a:xfrm>
            <a:off x="3657600" y="762000"/>
            <a:ext cx="6000750" cy="6858000"/>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22435"/>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533400" y="533400"/>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304800" y="16200"/>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133600" y="274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304800" y="162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511800" y="5334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2" name="Text Placeholder 8"/>
          <p:cNvSpPr>
            <a:spLocks noGrp="1"/>
          </p:cNvSpPr>
          <p:nvPr>
            <p:ph type="body" sz="quarter" idx="16"/>
          </p:nvPr>
        </p:nvSpPr>
        <p:spPr>
          <a:xfrm>
            <a:off x="2133600" y="1330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2133600" y="2040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2133600" y="3388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2133600" y="4097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2133600" y="4876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304800" y="-60000"/>
            <a:ext cx="8229600" cy="639763"/>
          </a:xfrm>
        </p:spPr>
        <p:txBody>
          <a:bodyPr/>
          <a:lstStyle/>
          <a:p>
            <a:r>
              <a:rPr lang="en-US" smtClean="0"/>
              <a:t>Click to edit Master title style</a:t>
            </a:r>
            <a:endParaRPr lang="en-US" dirty="0"/>
          </a:p>
        </p:txBody>
      </p:sp>
      <p:sp>
        <p:nvSpPr>
          <p:cNvPr id="13" name="Text Placeholder 10"/>
          <p:cNvSpPr>
            <a:spLocks noGrp="1"/>
          </p:cNvSpPr>
          <p:nvPr>
            <p:ph type="body" sz="quarter" idx="13"/>
          </p:nvPr>
        </p:nvSpPr>
        <p:spPr>
          <a:xfrm>
            <a:off x="511800" y="4572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905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905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505199"/>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505199"/>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76200" y="-60000"/>
            <a:ext cx="8229600" cy="639763"/>
          </a:xfrm>
        </p:spPr>
        <p:txBody>
          <a:bodyPr/>
          <a:lstStyle/>
          <a:p>
            <a:r>
              <a:rPr lang="en-US" smtClean="0"/>
              <a:t>Click to edit Master title style</a:t>
            </a:r>
            <a:endParaRPr lang="en-US" dirty="0"/>
          </a:p>
        </p:txBody>
      </p:sp>
      <p:sp>
        <p:nvSpPr>
          <p:cNvPr id="12" name="Text Placeholder 10"/>
          <p:cNvSpPr>
            <a:spLocks noGrp="1"/>
          </p:cNvSpPr>
          <p:nvPr>
            <p:ph type="body" sz="quarter" idx="13"/>
          </p:nvPr>
        </p:nvSpPr>
        <p:spPr>
          <a:xfrm>
            <a:off x="130800" y="4572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76200" y="-76200"/>
            <a:ext cx="8229600" cy="639763"/>
          </a:xfrm>
        </p:spPr>
        <p:txBody>
          <a:bodyPr/>
          <a:lstStyle/>
          <a:p>
            <a:r>
              <a:rPr lang="en-US" smtClean="0"/>
              <a:t>Click to edit Master title style</a:t>
            </a:r>
            <a:endParaRPr lang="en-US" dirty="0"/>
          </a:p>
        </p:txBody>
      </p:sp>
      <p:sp>
        <p:nvSpPr>
          <p:cNvPr id="20" name="Text Placeholder 10"/>
          <p:cNvSpPr>
            <a:spLocks noGrp="1"/>
          </p:cNvSpPr>
          <p:nvPr>
            <p:ph type="body" sz="quarter" idx="13"/>
          </p:nvPr>
        </p:nvSpPr>
        <p:spPr>
          <a:xfrm>
            <a:off x="130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143000"/>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1447800"/>
            <a:ext cx="4040188" cy="4068763"/>
          </a:xfrm>
        </p:spPr>
        <p:txBody>
          <a:bodyPr/>
          <a:lstStyle>
            <a:lvl1pPr>
              <a:lnSpc>
                <a:spcPct val="100000"/>
              </a:lnSpc>
              <a:buClr>
                <a:schemeClr val="accent6">
                  <a:lumMod val="50000"/>
                </a:schemeClr>
              </a:buClr>
              <a:defRPr sz="2000">
                <a:solidFill>
                  <a:schemeClr val="accent6">
                    <a:lumMod val="75000"/>
                  </a:schemeClr>
                </a:solidFill>
              </a:defRPr>
            </a:lvl1pPr>
            <a:lvl2pPr>
              <a:lnSpc>
                <a:spcPct val="100000"/>
              </a:lnSpc>
              <a:buClr>
                <a:schemeClr val="accent6">
                  <a:lumMod val="50000"/>
                </a:schemeClr>
              </a:buClr>
              <a:defRPr sz="2000">
                <a:solidFill>
                  <a:schemeClr val="accent6">
                    <a:lumMod val="75000"/>
                  </a:schemeClr>
                </a:solidFill>
              </a:defRPr>
            </a:lvl2pPr>
            <a:lvl3pPr>
              <a:lnSpc>
                <a:spcPct val="100000"/>
              </a:lnSpc>
              <a:buClr>
                <a:schemeClr val="accent6">
                  <a:lumMod val="50000"/>
                </a:schemeClr>
              </a:buClr>
              <a:defRPr sz="1800">
                <a:solidFill>
                  <a:schemeClr val="accent6">
                    <a:lumMod val="75000"/>
                  </a:schemeClr>
                </a:solidFill>
              </a:defRPr>
            </a:lvl3pPr>
            <a:lvl4pPr>
              <a:lnSpc>
                <a:spcPct val="100000"/>
              </a:lnSpc>
              <a:buClr>
                <a:schemeClr val="accent6">
                  <a:lumMod val="50000"/>
                </a:schemeClr>
              </a:buClr>
              <a:defRPr sz="1600">
                <a:solidFill>
                  <a:schemeClr val="accent6">
                    <a:lumMod val="75000"/>
                  </a:schemeClr>
                </a:solidFill>
              </a:defRPr>
            </a:lvl4pPr>
            <a:lvl5pPr>
              <a:lnSpc>
                <a:spcPct val="100000"/>
              </a:lnSpc>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95839" y="1447800"/>
            <a:ext cx="4041775" cy="4068763"/>
          </a:xfrm>
        </p:spPr>
        <p:txBody>
          <a:bodyPr/>
          <a:lstStyle>
            <a:lvl1pPr>
              <a:buClr>
                <a:schemeClr val="accent6">
                  <a:lumMod val="50000"/>
                </a:schemeClr>
              </a:buClr>
              <a:defRPr sz="2000">
                <a:solidFill>
                  <a:schemeClr val="accent6">
                    <a:lumMod val="75000"/>
                  </a:schemeClr>
                </a:solidFill>
              </a:defRPr>
            </a:lvl1pPr>
            <a:lvl2pPr>
              <a:buClr>
                <a:schemeClr val="accent6">
                  <a:lumMod val="50000"/>
                </a:schemeClr>
              </a:buClr>
              <a:defRPr sz="2000">
                <a:solidFill>
                  <a:schemeClr val="accent6">
                    <a:lumMod val="75000"/>
                  </a:schemeClr>
                </a:solidFill>
              </a:defRPr>
            </a:lvl2pPr>
            <a:lvl3pPr>
              <a:buClr>
                <a:schemeClr val="accent6">
                  <a:lumMod val="50000"/>
                </a:schemeClr>
              </a:buClr>
              <a:defRPr sz="1800">
                <a:solidFill>
                  <a:schemeClr val="accent6">
                    <a:lumMod val="75000"/>
                  </a:schemeClr>
                </a:solidFill>
              </a:defRPr>
            </a:lvl3pPr>
            <a:lvl4pPr>
              <a:buClr>
                <a:schemeClr val="accent6">
                  <a:lumMod val="50000"/>
                </a:schemeClr>
              </a:buClr>
              <a:defRPr sz="1600">
                <a:solidFill>
                  <a:schemeClr val="accent6">
                    <a:lumMod val="75000"/>
                  </a:schemeClr>
                </a:solidFill>
              </a:defRPr>
            </a:lvl4pPr>
            <a:lvl5pPr>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799012" y="11430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304800" y="-762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8" name="Text Placeholder 10"/>
          <p:cNvSpPr>
            <a:spLocks noGrp="1"/>
          </p:cNvSpPr>
          <p:nvPr>
            <p:ph type="body" sz="quarter" idx="13"/>
          </p:nvPr>
        </p:nvSpPr>
        <p:spPr>
          <a:xfrm>
            <a:off x="511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pic>
        <p:nvPicPr>
          <p:cNvPr id="14" name="Picture 13" descr="dna_strand_b_w.png"/>
          <p:cNvPicPr>
            <a:picLocks noChangeAspect="1"/>
          </p:cNvPicPr>
          <p:nvPr/>
        </p:nvPicPr>
        <p:blipFill>
          <a:blip r:embed="rId18"/>
          <a:stretch>
            <a:fillRect/>
          </a:stretch>
        </p:blipFill>
        <p:spPr>
          <a:xfrm>
            <a:off x="3657600" y="762000"/>
            <a:ext cx="6000750" cy="6858000"/>
          </a:xfrm>
          <a:prstGeom prst="rect">
            <a:avLst/>
          </a:prstGeom>
        </p:spPr>
      </p:pic>
      <p:sp>
        <p:nvSpPr>
          <p:cNvPr id="2" name="Title Placeholder 1"/>
          <p:cNvSpPr>
            <a:spLocks noGrp="1"/>
          </p:cNvSpPr>
          <p:nvPr>
            <p:ph type="title"/>
          </p:nvPr>
        </p:nvSpPr>
        <p:spPr>
          <a:xfrm>
            <a:off x="457200" y="762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0000" y="7321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accent6">
            <a:lumMod val="50000"/>
          </a:schemeClr>
        </a:buClr>
        <a:buFont typeface="Arial" pitchFamily="34" charset="0"/>
        <a:buChar char="•"/>
        <a:defRPr sz="3600" b="1" kern="1200" baseline="0">
          <a:solidFill>
            <a:schemeClr val="accent6">
              <a:lumMod val="50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6">
            <a:lumMod val="50000"/>
          </a:schemeClr>
        </a:buClr>
        <a:buSzPct val="70000"/>
        <a:buFont typeface="Arial" pitchFamily="34" charset="0"/>
        <a:buChar char="•"/>
        <a:defRPr sz="3200" kern="1200">
          <a:solidFill>
            <a:schemeClr val="accent6">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6">
            <a:lumMod val="50000"/>
          </a:schemeClr>
        </a:buClr>
        <a:buSzPct val="70000"/>
        <a:buFont typeface="Arial" pitchFamily="34" charset="0"/>
        <a:buChar char="•"/>
        <a:defRPr sz="2800" kern="1200">
          <a:solidFill>
            <a:schemeClr val="accent6">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400" kern="1200">
          <a:solidFill>
            <a:schemeClr val="accent6">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presentermedia.com/mspp.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faqs.org/health/topics/45/Eugenics.html#ixzz31UA0fi1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Eugenics</a:t>
            </a:r>
            <a:endParaRPr lang="en-US" dirty="0"/>
          </a:p>
        </p:txBody>
      </p:sp>
      <p:sp>
        <p:nvSpPr>
          <p:cNvPr id="3" name="Subtitle 2"/>
          <p:cNvSpPr>
            <a:spLocks noGrp="1"/>
          </p:cNvSpPr>
          <p:nvPr>
            <p:ph type="subTitle" idx="1"/>
          </p:nvPr>
        </p:nvSpPr>
        <p:spPr>
          <a:effectLst/>
        </p:spPr>
        <p:txBody>
          <a:bodyPr>
            <a:normAutofit/>
          </a:bodyPr>
          <a:lstStyle/>
          <a:p>
            <a:r>
              <a:rPr lang="en-US" sz="2000" dirty="0" smtClean="0"/>
              <a:t>Designer Babies</a:t>
            </a:r>
            <a:endParaRPr lang="en-US" sz="2000" dirty="0"/>
          </a:p>
        </p:txBody>
      </p:sp>
      <p:sp>
        <p:nvSpPr>
          <p:cNvPr id="4" name="TextBox 3"/>
          <p:cNvSpPr txBox="1"/>
          <p:nvPr/>
        </p:nvSpPr>
        <p:spPr>
          <a:xfrm>
            <a:off x="6553200" y="6324600"/>
            <a:ext cx="2362200" cy="228600"/>
          </a:xfrm>
          <a:prstGeom prst="rect">
            <a:avLst/>
          </a:prstGeom>
        </p:spPr>
        <p:txBody>
          <a:bodyPr vert="horz" wrap="square" lIns="91440" tIns="45720" rIns="91440" bIns="45720" rtlCol="0" anchor="ctr">
            <a:noAutofit/>
          </a:bodyPr>
          <a:lstStyle/>
          <a:p>
            <a:pPr>
              <a:spcBef>
                <a:spcPct val="0"/>
              </a:spcBef>
            </a:pPr>
            <a:r>
              <a:rPr lang="en-US" sz="1400" dirty="0"/>
              <a:t>By </a:t>
            </a:r>
            <a:r>
              <a:rPr lang="en-US" sz="1400" b="1" dirty="0">
                <a:hlinkClick r:id="rId2"/>
              </a:rPr>
              <a:t>PresenterMedia.com</a:t>
            </a:r>
            <a:endParaRPr kumimoji="0" lang="en-US" sz="1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noGrp="1"/>
          </p:cNvSpPr>
          <p:nvPr>
            <p:ph type="body" idx="4294967295"/>
          </p:nvPr>
        </p:nvSpPr>
        <p:spPr>
          <a:xfrm>
            <a:off x="365760" y="1188719"/>
            <a:ext cx="5029200" cy="5394960"/>
          </a:xfrm>
        </p:spPr>
        <p:txBody>
          <a:bodyPr>
            <a:normAutofit/>
          </a:bodyPr>
          <a:lstStyle>
            <a:defPPr marL="432000" lvl="0" indent="-324000" algn="l" hangingPunct="1">
              <a:lnSpc>
                <a:spcPct val="100000"/>
              </a:lnSpc>
              <a:spcBef>
                <a:spcPts val="0"/>
              </a:spcBef>
              <a:spcAft>
                <a:spcPts val="1417"/>
              </a:spcAft>
              <a:buSzPct val="45000"/>
              <a:buFont typeface="StarSymbol"/>
              <a:buNone/>
              <a:defRPr lang="en-US" sz="3200" b="0" i="0" u="none" strike="noStrike" kern="1200" spc="0">
                <a:ln>
                  <a:noFill/>
                </a:ln>
                <a:solidFill>
                  <a:srgbClr val="3F0F63"/>
                </a:solidFill>
                <a:latin typeface="Century Gothic"/>
                <a:ea typeface="Arial Unicode MS" pitchFamily="2"/>
                <a:cs typeface="Segoe UI" pitchFamily="32"/>
              </a:defRPr>
            </a:defPPr>
            <a:lvl1pPr marL="432000" lvl="0" indent="-324000" algn="l" hangingPunct="1">
              <a:lnSpc>
                <a:spcPct val="100000"/>
              </a:lnSpc>
              <a:spcBef>
                <a:spcPts val="0"/>
              </a:spcBef>
              <a:spcAft>
                <a:spcPts val="1417"/>
              </a:spcAft>
              <a:buSzPct val="45000"/>
              <a:buFont typeface="StarSymbol"/>
              <a:buChar char="●"/>
              <a:defRPr lang="en-US" sz="3200" b="0" i="0" u="none" strike="noStrike" kern="1200" spc="0">
                <a:ln>
                  <a:noFill/>
                </a:ln>
                <a:solidFill>
                  <a:srgbClr val="3F0F63"/>
                </a:solidFill>
                <a:latin typeface="Century Gothic"/>
                <a:ea typeface="Arial Unicode MS" pitchFamily="2"/>
                <a:cs typeface="Segoe UI" pitchFamily="32"/>
              </a:defRPr>
            </a:lvl1pPr>
            <a:lvl2pPr marL="864000" lvl="1" indent="-324000" algn="l" hangingPunct="1">
              <a:lnSpc>
                <a:spcPct val="100000"/>
              </a:lnSpc>
              <a:spcBef>
                <a:spcPts val="0"/>
              </a:spcBef>
              <a:spcAft>
                <a:spcPts val="1134"/>
              </a:spcAft>
              <a:buSzPct val="75000"/>
              <a:buFont typeface="StarSymbol"/>
              <a:buChar char="–"/>
              <a:defRPr lang="en-US" sz="2400" b="0" i="0" u="none" strike="noStrike" kern="1200" spc="0">
                <a:ln>
                  <a:noFill/>
                </a:ln>
                <a:solidFill>
                  <a:srgbClr val="3F0F63"/>
                </a:solidFill>
                <a:latin typeface="Century Gothic"/>
                <a:ea typeface="Arial Unicode MS" pitchFamily="2"/>
                <a:cs typeface="Segoe UI" pitchFamily="32"/>
              </a:defRPr>
            </a:lvl2pPr>
            <a:lvl3pPr marL="1295999" lvl="2" indent="-288000" algn="l" hangingPunct="1">
              <a:lnSpc>
                <a:spcPct val="100000"/>
              </a:lnSpc>
              <a:spcBef>
                <a:spcPts val="0"/>
              </a:spcBef>
              <a:spcAft>
                <a:spcPts val="850"/>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3pPr>
            <a:lvl4pPr marL="1728000" lvl="3" indent="-216000" algn="l" hangingPunct="1">
              <a:lnSpc>
                <a:spcPct val="100000"/>
              </a:lnSpc>
              <a:spcBef>
                <a:spcPts val="0"/>
              </a:spcBef>
              <a:spcAft>
                <a:spcPts val="567"/>
              </a:spcAft>
              <a:buSzPct val="7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4pPr>
            <a:lvl5pPr marL="2160000" lvl="4"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5pPr>
            <a:lvl6pPr marL="2592000" lvl="5"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6pPr>
            <a:lvl7pPr marL="3024000" lvl="6"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7pPr>
            <a:lvl8pPr marL="3456000" lvl="7"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8pPr>
            <a:lvl9pPr marL="3887999" lvl="8"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9pPr>
          </a:lstStyle>
          <a:p>
            <a:pPr lvl="0">
              <a:buNone/>
            </a:pPr>
            <a:r>
              <a:rPr lang="en-US" sz="2800" dirty="0">
                <a:solidFill>
                  <a:schemeClr val="tx1"/>
                </a:solidFill>
                <a:latin typeface="+mj-lt"/>
                <a:cs typeface="Arial" pitchFamily="34"/>
              </a:rPr>
              <a:t>» Coercion</a:t>
            </a:r>
          </a:p>
          <a:p>
            <a:pPr lvl="0">
              <a:buNone/>
            </a:pPr>
            <a:r>
              <a:rPr lang="en-US" sz="2800" dirty="0" smtClean="0">
                <a:solidFill>
                  <a:schemeClr val="tx1"/>
                </a:solidFill>
                <a:latin typeface="+mj-lt"/>
                <a:cs typeface="Arial" pitchFamily="34"/>
              </a:rPr>
              <a:t>» Overpopulation</a:t>
            </a:r>
            <a:endParaRPr lang="en-US" sz="2800" dirty="0">
              <a:solidFill>
                <a:schemeClr val="tx1"/>
              </a:solidFill>
              <a:latin typeface="+mj-lt"/>
              <a:cs typeface="Arial" pitchFamily="34"/>
            </a:endParaRPr>
          </a:p>
          <a:p>
            <a:pPr lvl="0">
              <a:buNone/>
            </a:pPr>
            <a:r>
              <a:rPr lang="en-US" sz="2800" dirty="0">
                <a:solidFill>
                  <a:schemeClr val="tx1"/>
                </a:solidFill>
                <a:latin typeface="+mj-lt"/>
                <a:cs typeface="Arial" pitchFamily="34"/>
              </a:rPr>
              <a:t>» A</a:t>
            </a:r>
            <a:r>
              <a:rPr lang="en-US" sz="2800" dirty="0">
                <a:solidFill>
                  <a:schemeClr val="tx1"/>
                </a:solidFill>
                <a:latin typeface="+mj-lt"/>
              </a:rPr>
              <a:t>gainst social norms</a:t>
            </a:r>
          </a:p>
          <a:p>
            <a:pPr lvl="0">
              <a:buNone/>
            </a:pPr>
            <a:r>
              <a:rPr lang="en-US" sz="2800" dirty="0">
                <a:solidFill>
                  <a:schemeClr val="tx1"/>
                </a:solidFill>
                <a:latin typeface="+mj-lt"/>
                <a:cs typeface="Arial" pitchFamily="34"/>
              </a:rPr>
              <a:t>» Decreases diversity</a:t>
            </a:r>
          </a:p>
          <a:p>
            <a:pPr lvl="0">
              <a:buNone/>
            </a:pPr>
            <a:r>
              <a:rPr lang="en-US" sz="2800" dirty="0">
                <a:solidFill>
                  <a:schemeClr val="tx1"/>
                </a:solidFill>
                <a:latin typeface="+mj-lt"/>
                <a:cs typeface="Arial" pitchFamily="34"/>
              </a:rPr>
              <a:t>» Divides the Rich and</a:t>
            </a:r>
          </a:p>
          <a:p>
            <a:pPr lvl="0">
              <a:buNone/>
            </a:pPr>
            <a:r>
              <a:rPr lang="en-US" sz="2800" dirty="0">
                <a:solidFill>
                  <a:schemeClr val="tx1"/>
                </a:solidFill>
                <a:latin typeface="+mj-lt"/>
                <a:cs typeface="Arial" pitchFamily="34"/>
              </a:rPr>
              <a:t>   the Poor</a:t>
            </a:r>
          </a:p>
          <a:p>
            <a:pPr lvl="0">
              <a:buNone/>
            </a:pPr>
            <a:r>
              <a:rPr lang="en-US" sz="2800" dirty="0">
                <a:solidFill>
                  <a:schemeClr val="tx1"/>
                </a:solidFill>
                <a:latin typeface="+mj-lt"/>
                <a:cs typeface="Arial" pitchFamily="34"/>
              </a:rPr>
              <a:t>» Inhumane/unethical</a:t>
            </a:r>
          </a:p>
          <a:p>
            <a:pPr lvl="0">
              <a:buNone/>
            </a:pPr>
            <a:r>
              <a:rPr lang="en-US" sz="2800" dirty="0">
                <a:solidFill>
                  <a:schemeClr val="tx1"/>
                </a:solidFill>
                <a:latin typeface="+mj-lt"/>
                <a:cs typeface="Arial" pitchFamily="34"/>
              </a:rPr>
              <a:t>   act</a:t>
            </a:r>
          </a:p>
        </p:txBody>
      </p:sp>
      <p:sp>
        <p:nvSpPr>
          <p:cNvPr id="3" name="Title 3"/>
          <p:cNvSpPr txBox="1">
            <a:spLocks noGrp="1"/>
          </p:cNvSpPr>
          <p:nvPr>
            <p:ph type="title" idx="4294967295"/>
          </p:nvPr>
        </p:nvSpPr>
        <p:spPr>
          <a:xfrm>
            <a:off x="304920" y="182880"/>
            <a:ext cx="8229240" cy="6393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n-US"/>
              <a:t>CONS</a:t>
            </a:r>
          </a:p>
        </p:txBody>
      </p:sp>
      <p:sp>
        <p:nvSpPr>
          <p:cNvPr id="4" name="Text Placeholder 4"/>
          <p:cNvSpPr txBox="1">
            <a:spLocks noGrp="1"/>
          </p:cNvSpPr>
          <p:nvPr>
            <p:ph type="body" idx="4294967295"/>
          </p:nvPr>
        </p:nvSpPr>
        <p:spPr>
          <a:xfrm>
            <a:off x="533400" y="685261"/>
            <a:ext cx="8250840" cy="456839"/>
          </a:xfrm>
        </p:spPr>
        <p:txBody>
          <a:bodyPr>
            <a:normAutofit fontScale="85000" lnSpcReduction="20000"/>
          </a:bodyPr>
          <a:lstStyle>
            <a:defPPr marL="432000" lvl="0" indent="-324000" algn="l" hangingPunct="1">
              <a:lnSpc>
                <a:spcPct val="100000"/>
              </a:lnSpc>
              <a:spcBef>
                <a:spcPts val="0"/>
              </a:spcBef>
              <a:spcAft>
                <a:spcPts val="1417"/>
              </a:spcAft>
              <a:buSzPct val="45000"/>
              <a:buFont typeface="StarSymbol"/>
              <a:buNone/>
              <a:defRPr lang="en-US" sz="3200" b="0" i="0" u="none" strike="noStrike" kern="1200" spc="0">
                <a:ln>
                  <a:noFill/>
                </a:ln>
                <a:solidFill>
                  <a:srgbClr val="3F0F63"/>
                </a:solidFill>
                <a:latin typeface="Century Gothic"/>
                <a:ea typeface="Arial Unicode MS" pitchFamily="2"/>
                <a:cs typeface="Segoe UI" pitchFamily="32"/>
              </a:defRPr>
            </a:defPPr>
            <a:lvl1pPr marL="432000" lvl="0" indent="-324000" algn="l" hangingPunct="1">
              <a:lnSpc>
                <a:spcPct val="100000"/>
              </a:lnSpc>
              <a:spcBef>
                <a:spcPts val="0"/>
              </a:spcBef>
              <a:spcAft>
                <a:spcPts val="1417"/>
              </a:spcAft>
              <a:buSzPct val="45000"/>
              <a:buFont typeface="StarSymbol"/>
              <a:buChar char="●"/>
              <a:defRPr lang="en-US" sz="3200" b="0" i="0" u="none" strike="noStrike" kern="1200" spc="0">
                <a:ln>
                  <a:noFill/>
                </a:ln>
                <a:solidFill>
                  <a:srgbClr val="3F0F63"/>
                </a:solidFill>
                <a:latin typeface="Century Gothic"/>
                <a:ea typeface="Arial Unicode MS" pitchFamily="2"/>
                <a:cs typeface="Segoe UI" pitchFamily="32"/>
              </a:defRPr>
            </a:lvl1pPr>
            <a:lvl2pPr marL="864000" lvl="1" indent="-324000" algn="l" hangingPunct="1">
              <a:lnSpc>
                <a:spcPct val="100000"/>
              </a:lnSpc>
              <a:spcBef>
                <a:spcPts val="0"/>
              </a:spcBef>
              <a:spcAft>
                <a:spcPts val="1134"/>
              </a:spcAft>
              <a:buSzPct val="75000"/>
              <a:buFont typeface="StarSymbol"/>
              <a:buChar char="–"/>
              <a:defRPr lang="en-US" sz="2400" b="0" i="0" u="none" strike="noStrike" kern="1200" spc="0">
                <a:ln>
                  <a:noFill/>
                </a:ln>
                <a:solidFill>
                  <a:srgbClr val="3F0F63"/>
                </a:solidFill>
                <a:latin typeface="Century Gothic"/>
                <a:ea typeface="Arial Unicode MS" pitchFamily="2"/>
                <a:cs typeface="Segoe UI" pitchFamily="32"/>
              </a:defRPr>
            </a:lvl2pPr>
            <a:lvl3pPr marL="1295999" lvl="2" indent="-288000" algn="l" hangingPunct="1">
              <a:lnSpc>
                <a:spcPct val="100000"/>
              </a:lnSpc>
              <a:spcBef>
                <a:spcPts val="0"/>
              </a:spcBef>
              <a:spcAft>
                <a:spcPts val="850"/>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3pPr>
            <a:lvl4pPr marL="1728000" lvl="3" indent="-216000" algn="l" hangingPunct="1">
              <a:lnSpc>
                <a:spcPct val="100000"/>
              </a:lnSpc>
              <a:spcBef>
                <a:spcPts val="0"/>
              </a:spcBef>
              <a:spcAft>
                <a:spcPts val="567"/>
              </a:spcAft>
              <a:buSzPct val="7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4pPr>
            <a:lvl5pPr marL="2160000" lvl="4"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5pPr>
            <a:lvl6pPr marL="2592000" lvl="5"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6pPr>
            <a:lvl7pPr marL="3024000" lvl="6"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7pPr>
            <a:lvl8pPr marL="3456000" lvl="7"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8pPr>
            <a:lvl9pPr marL="3887999" lvl="8" indent="-216000" algn="l" hangingPunct="1">
              <a:lnSpc>
                <a:spcPct val="100000"/>
              </a:lnSpc>
              <a:spcBef>
                <a:spcPts val="0"/>
              </a:spcBef>
              <a:spcAft>
                <a:spcPts val="283"/>
              </a:spcAft>
              <a:buSzPct val="45000"/>
              <a:buFont typeface="StarSymbol"/>
              <a:buChar char="●"/>
              <a:defRPr lang="en-US" sz="2000" b="0" i="0" u="none" strike="noStrike" kern="1200" spc="0">
                <a:ln>
                  <a:noFill/>
                </a:ln>
                <a:solidFill>
                  <a:srgbClr val="3F0F63"/>
                </a:solidFill>
                <a:latin typeface="Century Gothic"/>
                <a:ea typeface="Arial Unicode MS" pitchFamily="2"/>
                <a:cs typeface="Segoe UI" pitchFamily="32"/>
              </a:defRPr>
            </a:lvl9pPr>
          </a:lstStyle>
          <a:p>
            <a:pPr marL="0" lvl="0" indent="0" algn="ctr">
              <a:spcBef>
                <a:spcPts val="638"/>
              </a:spcBef>
              <a:buNone/>
            </a:pPr>
            <a:r>
              <a:rPr lang="en-US" dirty="0">
                <a:solidFill>
                  <a:schemeClr val="tx1"/>
                </a:solidFill>
                <a:latin typeface="Century Gothic" pitchFamily="18"/>
                <a:cs typeface="Segoe UI" pitchFamily="34"/>
              </a:rPr>
              <a:t>The negative sides of Eugenics</a:t>
            </a:r>
          </a:p>
        </p:txBody>
      </p:sp>
      <p:pic>
        <p:nvPicPr>
          <p:cNvPr id="5" name="Picture 20"/>
          <p:cNvPicPr>
            <a:picLocks noChangeAspect="1"/>
          </p:cNvPicPr>
          <p:nvPr/>
        </p:nvPicPr>
        <p:blipFill>
          <a:blip r:embed="rId3">
            <a:lum/>
            <a:alphaModFix/>
          </a:blip>
          <a:srcRect/>
          <a:stretch>
            <a:fillRect/>
          </a:stretch>
        </p:blipFill>
        <p:spPr>
          <a:xfrm>
            <a:off x="7162920" y="-1066680"/>
            <a:ext cx="2590560" cy="10362960"/>
          </a:xfrm>
          <a:prstGeom prst="rect">
            <a:avLst/>
          </a:prstGeom>
          <a:noFill/>
          <a:ln>
            <a:noFill/>
          </a:ln>
        </p:spPr>
      </p:pic>
      <p:pic>
        <p:nvPicPr>
          <p:cNvPr id="6" name="Picture 5"/>
          <p:cNvPicPr>
            <a:picLocks noChangeAspect="1"/>
          </p:cNvPicPr>
          <p:nvPr/>
        </p:nvPicPr>
        <p:blipFill>
          <a:blip r:embed="rId4">
            <a:lum/>
            <a:alphaModFix/>
          </a:blip>
          <a:srcRect/>
          <a:stretch>
            <a:fillRect/>
          </a:stretch>
        </p:blipFill>
        <p:spPr>
          <a:xfrm>
            <a:off x="5029200" y="2286000"/>
            <a:ext cx="2743199" cy="3840479"/>
          </a:xfrm>
          <a:prstGeom prst="rect">
            <a:avLst/>
          </a:prstGeom>
          <a:noFill/>
          <a:ln>
            <a:noFill/>
          </a:ln>
        </p:spPr>
      </p:pic>
      <p:sp>
        <p:nvSpPr>
          <p:cNvPr id="7" name="TextBox 6"/>
          <p:cNvSpPr txBox="1"/>
          <p:nvPr/>
        </p:nvSpPr>
        <p:spPr>
          <a:xfrm>
            <a:off x="3931920" y="1500839"/>
            <a:ext cx="3749040" cy="6022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1001"/>
              </a:spcAft>
              <a:buNone/>
              <a:tabLst/>
              <a:defRPr sz="1800" i="1">
                <a:solidFill>
                  <a:srgbClr val="33CC66"/>
                </a:solidFill>
                <a:latin typeface="ArialMT" pitchFamily="32"/>
                <a:ea typeface="ArialMT" pitchFamily="32"/>
                <a:cs typeface="ArialMT" pitchFamily="32"/>
              </a:defRPr>
            </a:pPr>
            <a:r>
              <a:rPr lang="en-US" sz="1800" b="0" i="1" u="none" strike="noStrike" kern="1200">
                <a:ln>
                  <a:noFill/>
                </a:ln>
                <a:solidFill>
                  <a:srgbClr val="33CC66"/>
                </a:solidFill>
                <a:latin typeface="ArialMT" pitchFamily="34"/>
                <a:ea typeface="ArialMT" pitchFamily="34"/>
                <a:cs typeface="ArialMT" pitchFamily="34"/>
              </a:rPr>
              <a:t>“A gene is either life itself, or just a useful piece of a kit.”</a:t>
            </a:r>
          </a:p>
        </p:txBody>
      </p:sp>
    </p:spTree>
    <p:extLst>
      <p:ext uri="{BB962C8B-B14F-4D97-AF65-F5344CB8AC3E}">
        <p14:creationId xmlns:p14="http://schemas.microsoft.com/office/powerpoint/2010/main" val="94132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na_strand_small_no_border.png"/>
          <p:cNvPicPr>
            <a:picLocks noChangeAspect="1"/>
          </p:cNvPicPr>
          <p:nvPr/>
        </p:nvPicPr>
        <p:blipFill>
          <a:blip r:embed="rId2" cstate="print"/>
          <a:stretch>
            <a:fillRect/>
          </a:stretch>
        </p:blipFill>
        <p:spPr>
          <a:xfrm rot="9900384">
            <a:off x="6772281" y="489673"/>
            <a:ext cx="2438400" cy="3192668"/>
          </a:xfrm>
          <a:prstGeom prst="rect">
            <a:avLst/>
          </a:prstGeom>
        </p:spPr>
      </p:pic>
      <p:sp>
        <p:nvSpPr>
          <p:cNvPr id="7" name="Content Placeholder 6"/>
          <p:cNvSpPr>
            <a:spLocks noGrp="1"/>
          </p:cNvSpPr>
          <p:nvPr>
            <p:ph idx="1"/>
          </p:nvPr>
        </p:nvSpPr>
        <p:spPr>
          <a:xfrm>
            <a:off x="533400" y="1295400"/>
            <a:ext cx="8305800" cy="4525965"/>
          </a:xfrm>
        </p:spPr>
        <p:txBody>
          <a:bodyPr>
            <a:normAutofit/>
          </a:bodyPr>
          <a:lstStyle/>
          <a:p>
            <a:r>
              <a:rPr lang="en-US" dirty="0" smtClean="0"/>
              <a:t>Only for Elite</a:t>
            </a:r>
          </a:p>
          <a:p>
            <a:pPr lvl="1"/>
            <a:r>
              <a:rPr lang="en-US" dirty="0" smtClean="0"/>
              <a:t>Expensive procedure</a:t>
            </a:r>
          </a:p>
          <a:p>
            <a:pPr lvl="1"/>
            <a:r>
              <a:rPr lang="en-US" dirty="0" smtClean="0"/>
              <a:t>Men in power choose the traits being kept </a:t>
            </a:r>
          </a:p>
          <a:p>
            <a:pPr lvl="0">
              <a:buClr>
                <a:srgbClr val="541484">
                  <a:lumMod val="50000"/>
                </a:srgbClr>
              </a:buClr>
            </a:pPr>
            <a:r>
              <a:rPr lang="en-US" dirty="0" smtClean="0">
                <a:solidFill>
                  <a:srgbClr val="541484">
                    <a:lumMod val="75000"/>
                  </a:srgbClr>
                </a:solidFill>
              </a:rPr>
              <a:t>Overpopulation </a:t>
            </a:r>
            <a:endParaRPr lang="en-US" dirty="0">
              <a:solidFill>
                <a:srgbClr val="541484">
                  <a:lumMod val="75000"/>
                </a:srgbClr>
              </a:solidFill>
            </a:endParaRPr>
          </a:p>
          <a:p>
            <a:pPr lvl="1">
              <a:buClr>
                <a:srgbClr val="541484">
                  <a:lumMod val="50000"/>
                </a:srgbClr>
              </a:buClr>
            </a:pPr>
            <a:r>
              <a:rPr lang="en-US" dirty="0" smtClean="0">
                <a:solidFill>
                  <a:srgbClr val="541484">
                    <a:lumMod val="75000"/>
                  </a:srgbClr>
                </a:solidFill>
              </a:rPr>
              <a:t>Advanced humans will mean less deaths</a:t>
            </a:r>
          </a:p>
          <a:p>
            <a:pPr lvl="1">
              <a:buClr>
                <a:srgbClr val="541484">
                  <a:lumMod val="50000"/>
                </a:srgbClr>
              </a:buClr>
            </a:pPr>
            <a:r>
              <a:rPr lang="en-US" dirty="0" smtClean="0">
                <a:solidFill>
                  <a:srgbClr val="541484">
                    <a:lumMod val="75000"/>
                  </a:srgbClr>
                </a:solidFill>
              </a:rPr>
              <a:t>Overpopulation leads to resource shortages </a:t>
            </a:r>
          </a:p>
          <a:p>
            <a:pPr lvl="0">
              <a:buClr>
                <a:srgbClr val="541484">
                  <a:lumMod val="50000"/>
                </a:srgbClr>
              </a:buClr>
            </a:pPr>
            <a:r>
              <a:rPr lang="en-US" dirty="0" smtClean="0">
                <a:solidFill>
                  <a:srgbClr val="541484">
                    <a:lumMod val="75000"/>
                  </a:srgbClr>
                </a:solidFill>
              </a:rPr>
              <a:t>Coercion</a:t>
            </a:r>
          </a:p>
          <a:p>
            <a:pPr lvl="1">
              <a:buClr>
                <a:srgbClr val="541484">
                  <a:lumMod val="50000"/>
                </a:srgbClr>
              </a:buClr>
            </a:pPr>
            <a:r>
              <a:rPr lang="en-US" dirty="0" smtClean="0">
                <a:solidFill>
                  <a:srgbClr val="541484">
                    <a:lumMod val="75000"/>
                  </a:srgbClr>
                </a:solidFill>
              </a:rPr>
              <a:t>Would a third party tell us who we could have children with?</a:t>
            </a:r>
          </a:p>
          <a:p>
            <a:pPr lvl="1">
              <a:buClr>
                <a:srgbClr val="541484">
                  <a:lumMod val="50000"/>
                </a:srgbClr>
              </a:buClr>
            </a:pPr>
            <a:r>
              <a:rPr lang="en-US" dirty="0" smtClean="0">
                <a:solidFill>
                  <a:srgbClr val="541484">
                    <a:lumMod val="75000"/>
                  </a:srgbClr>
                </a:solidFill>
              </a:rPr>
              <a:t>To achieve perfection, this may be necessary </a:t>
            </a:r>
            <a:endParaRPr lang="en-US" dirty="0">
              <a:solidFill>
                <a:srgbClr val="541484">
                  <a:lumMod val="75000"/>
                </a:srgbClr>
              </a:solidFill>
            </a:endParaRPr>
          </a:p>
          <a:p>
            <a:pPr lvl="1">
              <a:buClr>
                <a:srgbClr val="541484">
                  <a:lumMod val="50000"/>
                </a:srgbClr>
              </a:buClr>
            </a:pPr>
            <a:endParaRPr lang="en-US" dirty="0">
              <a:solidFill>
                <a:srgbClr val="541484">
                  <a:lumMod val="75000"/>
                </a:srgbClr>
              </a:solidFill>
            </a:endParaRPr>
          </a:p>
          <a:p>
            <a:pPr lvl="1">
              <a:buClr>
                <a:srgbClr val="541484">
                  <a:lumMod val="50000"/>
                </a:srgbClr>
              </a:buClr>
            </a:pPr>
            <a:endParaRPr lang="en-US" dirty="0">
              <a:solidFill>
                <a:srgbClr val="541484">
                  <a:lumMod val="75000"/>
                </a:srgbClr>
              </a:solidFill>
            </a:endParaRPr>
          </a:p>
        </p:txBody>
      </p:sp>
      <p:sp>
        <p:nvSpPr>
          <p:cNvPr id="6" name="Title 5"/>
          <p:cNvSpPr>
            <a:spLocks noGrp="1"/>
          </p:cNvSpPr>
          <p:nvPr>
            <p:ph type="title"/>
          </p:nvPr>
        </p:nvSpPr>
        <p:spPr/>
        <p:txBody>
          <a:bodyPr/>
          <a:lstStyle/>
          <a:p>
            <a:r>
              <a:rPr lang="en-US" dirty="0" smtClean="0"/>
              <a:t>Eugenics: Cons </a:t>
            </a:r>
            <a:endParaRPr lang="en-US" dirty="0"/>
          </a:p>
        </p:txBody>
      </p:sp>
      <p:sp>
        <p:nvSpPr>
          <p:cNvPr id="12" name="Rounded Rectangle 11"/>
          <p:cNvSpPr/>
          <p:nvPr/>
        </p:nvSpPr>
        <p:spPr>
          <a:xfrm>
            <a:off x="3429000" y="4953000"/>
            <a:ext cx="2362200" cy="14478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smtClean="0">
                <a:solidFill>
                  <a:schemeClr val="accent6">
                    <a:lumMod val="50000"/>
                  </a:schemeClr>
                </a:solidFill>
              </a:rPr>
              <a:t>Overpopulation</a:t>
            </a:r>
            <a:endParaRPr lang="en-US" sz="2000" dirty="0">
              <a:solidFill>
                <a:schemeClr val="accent6">
                  <a:lumMod val="50000"/>
                </a:schemeClr>
              </a:solidFill>
            </a:endParaRPr>
          </a:p>
        </p:txBody>
      </p:sp>
      <p:sp>
        <p:nvSpPr>
          <p:cNvPr id="10" name="Rounded Rectangle 9"/>
          <p:cNvSpPr/>
          <p:nvPr/>
        </p:nvSpPr>
        <p:spPr>
          <a:xfrm>
            <a:off x="609600" y="4953000"/>
            <a:ext cx="2362200" cy="1447800"/>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100" dirty="0" smtClean="0">
                <a:solidFill>
                  <a:schemeClr val="bg1">
                    <a:lumMod val="95000"/>
                  </a:schemeClr>
                </a:solidFill>
              </a:rPr>
              <a:t> </a:t>
            </a:r>
            <a:r>
              <a:rPr lang="en-US" sz="2000" dirty="0" smtClean="0">
                <a:solidFill>
                  <a:schemeClr val="bg1">
                    <a:lumMod val="95000"/>
                  </a:schemeClr>
                </a:solidFill>
              </a:rPr>
              <a:t>Only for Elite </a:t>
            </a:r>
            <a:endParaRPr lang="en-US" sz="2000" dirty="0">
              <a:solidFill>
                <a:schemeClr val="bg1">
                  <a:lumMod val="95000"/>
                </a:schemeClr>
              </a:solidFill>
            </a:endParaRPr>
          </a:p>
        </p:txBody>
      </p:sp>
      <p:sp>
        <p:nvSpPr>
          <p:cNvPr id="17" name="Rounded Rectangle 16"/>
          <p:cNvSpPr/>
          <p:nvPr/>
        </p:nvSpPr>
        <p:spPr>
          <a:xfrm>
            <a:off x="6248400" y="4953000"/>
            <a:ext cx="2362200" cy="1447800"/>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smtClean="0">
                <a:solidFill>
                  <a:schemeClr val="accent6">
                    <a:lumMod val="50000"/>
                  </a:schemeClr>
                </a:solidFill>
              </a:rPr>
              <a:t>Coercion </a:t>
            </a:r>
            <a:endParaRPr lang="en-US" sz="2000" dirty="0">
              <a:solidFill>
                <a:schemeClr val="accent6">
                  <a:lumMod val="50000"/>
                </a:schemeClr>
              </a:solidFill>
            </a:endParaRPr>
          </a:p>
        </p:txBody>
      </p:sp>
      <p:pic>
        <p:nvPicPr>
          <p:cNvPr id="19" name="Picture 18" descr="dna_strand_slide.png"/>
          <p:cNvPicPr>
            <a:picLocks noChangeAspect="1"/>
          </p:cNvPicPr>
          <p:nvPr/>
        </p:nvPicPr>
        <p:blipFill>
          <a:blip r:embed="rId3"/>
          <a:stretch>
            <a:fillRect/>
          </a:stretch>
        </p:blipFill>
        <p:spPr>
          <a:xfrm>
            <a:off x="-1038225" y="-381000"/>
            <a:ext cx="2076450" cy="8305800"/>
          </a:xfrm>
          <a:prstGeom prst="rect">
            <a:avLst/>
          </a:prstGeom>
        </p:spPr>
      </p:pic>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85534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971800" y="1219200"/>
            <a:ext cx="5715000" cy="2209800"/>
          </a:xfrm>
        </p:spPr>
        <p:txBody>
          <a:bodyPr>
            <a:normAutofit fontScale="77500" lnSpcReduction="20000"/>
          </a:bodyPr>
          <a:lstStyle/>
          <a:p>
            <a:pPr marL="0" lvl="0" indent="0" algn="ctr" hangingPunct="0">
              <a:spcBef>
                <a:spcPts val="0"/>
              </a:spcBef>
              <a:buNone/>
              <a:defRPr sz="1800">
                <a:latin typeface="HelveticaNeue"/>
                <a:ea typeface="HelveticaNeue"/>
                <a:cs typeface="HelveticaNeue"/>
              </a:defRPr>
            </a:pPr>
            <a:r>
              <a:rPr lang="en-US" sz="2600" b="1" dirty="0">
                <a:solidFill>
                  <a:srgbClr val="000080"/>
                </a:solidFill>
                <a:latin typeface="+mj-lt"/>
                <a:ea typeface="HelveticaNeue" pitchFamily="2"/>
                <a:cs typeface="HelveticaNeue" pitchFamily="2"/>
              </a:rPr>
              <a:t>Could potentially eliminate diversity in our species</a:t>
            </a:r>
          </a:p>
          <a:p>
            <a:pPr marL="0" lvl="0" indent="0" hangingPunct="0">
              <a:spcBef>
                <a:spcPts val="0"/>
              </a:spcBef>
              <a:spcAft>
                <a:spcPts val="601"/>
              </a:spcAft>
              <a:buSzPct val="45000"/>
              <a:buFont typeface="StarSymbol"/>
              <a:buChar char="●"/>
              <a:defRPr sz="1800">
                <a:latin typeface="Helvetica" pitchFamily="32"/>
                <a:ea typeface="Helvetica" pitchFamily="32"/>
                <a:cs typeface="Helvetica" pitchFamily="32"/>
              </a:defRPr>
            </a:pPr>
            <a:r>
              <a:rPr lang="en-US" sz="2600" dirty="0">
                <a:latin typeface="+mj-lt"/>
                <a:ea typeface="HelveticaNeue" pitchFamily="34"/>
                <a:cs typeface="HelveticaNeue" pitchFamily="34"/>
              </a:rPr>
              <a:t>Elimination of traits deemed undesirable would reduce genetic diversity</a:t>
            </a:r>
          </a:p>
          <a:p>
            <a:pPr marL="0" lvl="0" indent="0" hangingPunct="0">
              <a:spcBef>
                <a:spcPts val="0"/>
              </a:spcBef>
              <a:spcAft>
                <a:spcPts val="601"/>
              </a:spcAft>
              <a:buSzPct val="45000"/>
              <a:buFont typeface="StarSymbol"/>
              <a:buChar char="●"/>
              <a:defRPr sz="1800">
                <a:latin typeface="Helvetica" pitchFamily="32"/>
                <a:ea typeface="Helvetica" pitchFamily="32"/>
                <a:cs typeface="Helvetica" pitchFamily="32"/>
              </a:defRPr>
            </a:pPr>
            <a:r>
              <a:rPr lang="en-US" sz="2600" dirty="0">
                <a:latin typeface="+mj-lt"/>
                <a:ea typeface="HelveticaNeue" pitchFamily="34"/>
                <a:cs typeface="HelveticaNeue" pitchFamily="34"/>
              </a:rPr>
              <a:t>If everyone were designed to be 'beautiful and attractive' and alike, it would be hard to distinguish between different individuals</a:t>
            </a:r>
          </a:p>
          <a:p>
            <a:endParaRPr lang="en-US" dirty="0"/>
          </a:p>
        </p:txBody>
      </p:sp>
      <p:sp>
        <p:nvSpPr>
          <p:cNvPr id="5" name="Content Placeholder 4"/>
          <p:cNvSpPr>
            <a:spLocks noGrp="1"/>
          </p:cNvSpPr>
          <p:nvPr>
            <p:ph sz="half" idx="15"/>
          </p:nvPr>
        </p:nvSpPr>
        <p:spPr>
          <a:xfrm>
            <a:off x="2971800" y="3276600"/>
            <a:ext cx="5715000" cy="3276600"/>
          </a:xfrm>
        </p:spPr>
        <p:txBody>
          <a:bodyPr>
            <a:normAutofit fontScale="85000" lnSpcReduction="10000"/>
          </a:bodyPr>
          <a:lstStyle/>
          <a:p>
            <a:pPr marL="0" lvl="0" indent="0" algn="ctr" hangingPunct="0">
              <a:spcBef>
                <a:spcPts val="0"/>
              </a:spcBef>
              <a:buNone/>
              <a:defRPr sz="1400">
                <a:latin typeface="HelveticaNeue"/>
                <a:ea typeface="HelveticaNeue"/>
                <a:cs typeface="HelveticaNeue"/>
              </a:defRPr>
            </a:pPr>
            <a:r>
              <a:rPr lang="en-US" sz="3600" b="1" dirty="0">
                <a:solidFill>
                  <a:srgbClr val="000080"/>
                </a:solidFill>
                <a:latin typeface="HelveticaNeue" pitchFamily="18"/>
                <a:ea typeface="HelveticaNeue" pitchFamily="2"/>
                <a:cs typeface="HelveticaNeue" pitchFamily="2"/>
              </a:rPr>
              <a:t>Unethical</a:t>
            </a:r>
          </a:p>
          <a:p>
            <a:pPr marL="0" lvl="0" indent="0" hangingPunct="0">
              <a:spcBef>
                <a:spcPts val="0"/>
              </a:spcBef>
              <a:buSzPct val="45000"/>
              <a:buFont typeface="StarSymbol"/>
              <a:buChar char="●"/>
              <a:defRPr sz="1400">
                <a:latin typeface="HelveticaNeue"/>
                <a:ea typeface="HelveticaNeue"/>
                <a:cs typeface="HelveticaNeue"/>
              </a:defRPr>
            </a:pPr>
            <a:r>
              <a:rPr lang="en-US" sz="2000" dirty="0">
                <a:solidFill>
                  <a:srgbClr val="000000"/>
                </a:solidFill>
                <a:latin typeface="+mj-lt"/>
                <a:ea typeface="HelveticaNeue" pitchFamily="2"/>
                <a:cs typeface="HelveticaNeue" pitchFamily="2"/>
              </a:rPr>
              <a:t>Someone has the right to define what is undesirable and the right to stop other people from having children with those “undesirable” traits</a:t>
            </a:r>
          </a:p>
          <a:p>
            <a:pPr marL="0" lvl="0" indent="0" hangingPunct="0">
              <a:spcBef>
                <a:spcPts val="0"/>
              </a:spcBef>
              <a:buSzPct val="45000"/>
              <a:buFont typeface="StarSymbol"/>
              <a:buChar char="●"/>
              <a:defRPr sz="1400">
                <a:latin typeface="HelveticaNeue"/>
                <a:ea typeface="HelveticaNeue"/>
                <a:cs typeface="HelveticaNeue"/>
              </a:defRPr>
            </a:pPr>
            <a:endParaRPr lang="en-US" sz="2000" dirty="0">
              <a:solidFill>
                <a:srgbClr val="000000"/>
              </a:solidFill>
              <a:latin typeface="+mj-lt"/>
              <a:ea typeface="HelveticaNeue" pitchFamily="2"/>
              <a:cs typeface="HelveticaNeue" pitchFamily="2"/>
            </a:endParaRPr>
          </a:p>
          <a:p>
            <a:pPr marL="0" lvl="0" indent="0" hangingPunct="0">
              <a:spcBef>
                <a:spcPts val="0"/>
              </a:spcBef>
              <a:spcAft>
                <a:spcPts val="1001"/>
              </a:spcAft>
              <a:buSzPct val="45000"/>
              <a:buFont typeface="StarSymbol"/>
              <a:buChar char="➔"/>
              <a:defRPr sz="1400"/>
            </a:pPr>
            <a:r>
              <a:rPr lang="en-US" sz="2000" i="1" dirty="0">
                <a:solidFill>
                  <a:srgbClr val="262626"/>
                </a:solidFill>
                <a:latin typeface="+mj-lt"/>
                <a:ea typeface="ArialMT" pitchFamily="34"/>
                <a:cs typeface="ArialMT" pitchFamily="34"/>
              </a:rPr>
              <a:t>Who</a:t>
            </a:r>
            <a:r>
              <a:rPr lang="en-US" sz="2000" dirty="0">
                <a:solidFill>
                  <a:srgbClr val="262626"/>
                </a:solidFill>
                <a:latin typeface="+mj-lt"/>
                <a:ea typeface="ArialMT" pitchFamily="34"/>
                <a:cs typeface="ArialMT" pitchFamily="34"/>
              </a:rPr>
              <a:t> determines what is the</a:t>
            </a:r>
            <a:r>
              <a:rPr lang="en-US" sz="2000" i="1" dirty="0">
                <a:solidFill>
                  <a:srgbClr val="262626"/>
                </a:solidFill>
                <a:latin typeface="+mj-lt"/>
                <a:ea typeface="ArialMT" pitchFamily="34"/>
                <a:cs typeface="ArialMT" pitchFamily="34"/>
              </a:rPr>
              <a:t> right</a:t>
            </a:r>
            <a:r>
              <a:rPr lang="en-US" sz="2000" dirty="0">
                <a:solidFill>
                  <a:srgbClr val="262626"/>
                </a:solidFill>
                <a:latin typeface="+mj-lt"/>
                <a:ea typeface="ArialMT" pitchFamily="34"/>
                <a:cs typeface="ArialMT" pitchFamily="34"/>
              </a:rPr>
              <a:t> thing to do in manipulating life?</a:t>
            </a:r>
          </a:p>
          <a:p>
            <a:pPr marL="0" lvl="0" indent="0" hangingPunct="0">
              <a:spcBef>
                <a:spcPts val="0"/>
              </a:spcBef>
              <a:spcAft>
                <a:spcPts val="1001"/>
              </a:spcAft>
              <a:buSzPct val="45000"/>
              <a:buFont typeface="StarSymbol"/>
              <a:buChar char="➔"/>
              <a:defRPr sz="1400"/>
            </a:pPr>
            <a:r>
              <a:rPr lang="en-US" sz="2000" dirty="0">
                <a:solidFill>
                  <a:srgbClr val="262626"/>
                </a:solidFill>
                <a:latin typeface="+mj-lt"/>
                <a:ea typeface="ArialMT" pitchFamily="34"/>
                <a:cs typeface="ArialMT" pitchFamily="34"/>
              </a:rPr>
              <a:t>How is improvement defined? How can the public be certain of the highest ethical precautions?</a:t>
            </a:r>
          </a:p>
          <a:p>
            <a:pPr marL="0" lvl="0" indent="0" hangingPunct="0">
              <a:spcBef>
                <a:spcPts val="0"/>
              </a:spcBef>
              <a:spcAft>
                <a:spcPts val="1001"/>
              </a:spcAft>
              <a:buSzPct val="45000"/>
              <a:buFont typeface="StarSymbol"/>
              <a:buChar char="➔"/>
              <a:defRPr sz="1400"/>
            </a:pPr>
            <a:r>
              <a:rPr lang="en-US" sz="2000" dirty="0">
                <a:solidFill>
                  <a:srgbClr val="262626"/>
                </a:solidFill>
                <a:latin typeface="+mj-lt"/>
                <a:ea typeface="ArialMT" pitchFamily="34"/>
                <a:cs typeface="ArialMT" pitchFamily="34"/>
              </a:rPr>
              <a:t>How is the science protected from reverting back to the same racist and misogynistic past?</a:t>
            </a:r>
          </a:p>
          <a:p>
            <a:endParaRPr lang="en-US" dirty="0"/>
          </a:p>
        </p:txBody>
      </p:sp>
      <p:sp>
        <p:nvSpPr>
          <p:cNvPr id="6" name="Title 5"/>
          <p:cNvSpPr>
            <a:spLocks noGrp="1"/>
          </p:cNvSpPr>
          <p:nvPr>
            <p:ph type="title"/>
          </p:nvPr>
        </p:nvSpPr>
        <p:spPr/>
        <p:txBody>
          <a:bodyPr/>
          <a:lstStyle/>
          <a:p>
            <a:r>
              <a:rPr lang="en-US" dirty="0" smtClean="0"/>
              <a:t>Eugenics: Cons</a:t>
            </a:r>
            <a:endParaRPr lang="en-US" dirty="0"/>
          </a:p>
        </p:txBody>
      </p:sp>
      <p:sp>
        <p:nvSpPr>
          <p:cNvPr id="7" name="Text Placeholder 6"/>
          <p:cNvSpPr>
            <a:spLocks noGrp="1"/>
          </p:cNvSpPr>
          <p:nvPr>
            <p:ph type="body" sz="quarter" idx="13"/>
          </p:nvPr>
        </p:nvSpPr>
        <p:spPr/>
        <p:txBody>
          <a:bodyPr/>
          <a:lstStyle/>
          <a:p>
            <a:endParaRPr lang="en-US"/>
          </a:p>
        </p:txBody>
      </p:sp>
      <p:pic>
        <p:nvPicPr>
          <p:cNvPr id="8" name="Content Placeholder 7"/>
          <p:cNvPicPr>
            <a:picLocks noGrp="1" noChangeAspect="1"/>
          </p:cNvPicPr>
          <p:nvPr>
            <p:ph sz="half" idx="1"/>
          </p:nvPr>
        </p:nvPicPr>
        <p:blipFill>
          <a:blip r:embed="rId2">
            <a:lum/>
            <a:alphaModFix/>
          </a:blip>
          <a:srcRect/>
          <a:stretch>
            <a:fillRect/>
          </a:stretch>
        </p:blipFill>
        <p:spPr>
          <a:xfrm>
            <a:off x="304800" y="1712225"/>
            <a:ext cx="2362200" cy="1223750"/>
          </a:xfrm>
          <a:prstGeom prst="rect">
            <a:avLst/>
          </a:prstGeom>
          <a:noFill/>
          <a:ln>
            <a:noFill/>
          </a:ln>
        </p:spPr>
      </p:pic>
      <p:pic>
        <p:nvPicPr>
          <p:cNvPr id="9" name="Content Placeholder 8"/>
          <p:cNvPicPr>
            <a:picLocks noGrp="1" noChangeAspect="1"/>
          </p:cNvPicPr>
          <p:nvPr>
            <p:ph sz="half" idx="14"/>
          </p:nvPr>
        </p:nvPicPr>
        <p:blipFill>
          <a:blip r:embed="rId3">
            <a:lum/>
            <a:alphaModFix/>
          </a:blip>
          <a:srcRect/>
          <a:stretch>
            <a:fillRect/>
          </a:stretch>
        </p:blipFill>
        <p:spPr>
          <a:xfrm>
            <a:off x="457200" y="4152900"/>
            <a:ext cx="2340989" cy="1524000"/>
          </a:xfrm>
          <a:prstGeom prst="rect">
            <a:avLst/>
          </a:prstGeom>
          <a:noFill/>
          <a:ln>
            <a:noFill/>
          </a:ln>
        </p:spPr>
      </p:pic>
    </p:spTree>
    <p:extLst>
      <p:ext uri="{BB962C8B-B14F-4D97-AF65-F5344CB8AC3E}">
        <p14:creationId xmlns:p14="http://schemas.microsoft.com/office/powerpoint/2010/main" val="52060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lobe1.jpg"/>
          <p:cNvPicPr>
            <a:picLocks noGrp="1" noChangeAspect="1"/>
          </p:cNvPicPr>
          <p:nvPr>
            <p:ph sz="half" idx="1"/>
          </p:nvPr>
        </p:nvPicPr>
        <p:blipFill>
          <a:blip r:embed="rId2" cstate="print"/>
          <a:stretch>
            <a:fillRect/>
          </a:stretch>
        </p:blipFill>
        <p:spPr>
          <a:xfrm>
            <a:off x="334448" y="3505201"/>
            <a:ext cx="2167466" cy="1219200"/>
          </a:xfrm>
          <a:prstGeom prst="rect">
            <a:avLst/>
          </a:prstGeom>
          <a:ln>
            <a:noFill/>
          </a:ln>
          <a:effectLst>
            <a:outerShdw blurRad="190500" algn="tl" rotWithShape="0">
              <a:srgbClr val="000000">
                <a:alpha val="70000"/>
              </a:srgbClr>
            </a:outerShdw>
          </a:effectLst>
        </p:spPr>
      </p:pic>
      <p:sp>
        <p:nvSpPr>
          <p:cNvPr id="8" name="Content Placeholder 7"/>
          <p:cNvSpPr>
            <a:spLocks noGrp="1"/>
          </p:cNvSpPr>
          <p:nvPr>
            <p:ph sz="half" idx="2"/>
          </p:nvPr>
        </p:nvSpPr>
        <p:spPr>
          <a:xfrm>
            <a:off x="3657600" y="1752600"/>
            <a:ext cx="5715000" cy="4343400"/>
          </a:xfrm>
        </p:spPr>
        <p:txBody>
          <a:bodyPr>
            <a:normAutofit fontScale="92500" lnSpcReduction="20000"/>
          </a:bodyPr>
          <a:lstStyle/>
          <a:p>
            <a:r>
              <a:rPr lang="en-US" dirty="0" smtClean="0"/>
              <a:t>Conclusion on Cons </a:t>
            </a:r>
          </a:p>
          <a:p>
            <a:pPr lvl="2"/>
            <a:r>
              <a:rPr lang="en-US" dirty="0" smtClean="0"/>
              <a:t>Leads to Overpopulation</a:t>
            </a:r>
          </a:p>
          <a:p>
            <a:pPr lvl="3"/>
            <a:r>
              <a:rPr lang="en-US" dirty="0" smtClean="0"/>
              <a:t>Resource shortages?</a:t>
            </a:r>
          </a:p>
          <a:p>
            <a:pPr lvl="2"/>
            <a:r>
              <a:rPr lang="en-US" dirty="0" smtClean="0"/>
              <a:t>Only for elite</a:t>
            </a:r>
          </a:p>
          <a:p>
            <a:pPr lvl="3"/>
            <a:r>
              <a:rPr lang="en-US" dirty="0" smtClean="0"/>
              <a:t>Expensive procedure </a:t>
            </a:r>
          </a:p>
          <a:p>
            <a:pPr lvl="3"/>
            <a:r>
              <a:rPr lang="en-US" dirty="0" smtClean="0"/>
              <a:t>Will create a gap between rich and poor</a:t>
            </a:r>
          </a:p>
          <a:p>
            <a:pPr lvl="2"/>
            <a:r>
              <a:rPr lang="en-US" dirty="0" smtClean="0"/>
              <a:t>Decreases Diversity</a:t>
            </a:r>
          </a:p>
          <a:p>
            <a:pPr lvl="3"/>
            <a:r>
              <a:rPr lang="en-US" dirty="0" smtClean="0"/>
              <a:t>Could a single disease cause extinction?</a:t>
            </a:r>
          </a:p>
          <a:p>
            <a:pPr lvl="2"/>
            <a:r>
              <a:rPr lang="en-US" dirty="0" smtClean="0"/>
              <a:t>Coercion of reproduction </a:t>
            </a:r>
          </a:p>
          <a:p>
            <a:pPr lvl="3"/>
            <a:r>
              <a:rPr lang="en-US" dirty="0" smtClean="0"/>
              <a:t>A third party determining our reproduction</a:t>
            </a:r>
          </a:p>
          <a:p>
            <a:pPr lvl="2"/>
            <a:r>
              <a:rPr lang="en-US" dirty="0" smtClean="0"/>
              <a:t>Unethical </a:t>
            </a:r>
          </a:p>
          <a:p>
            <a:pPr lvl="3"/>
            <a:r>
              <a:rPr lang="en-US" dirty="0" smtClean="0"/>
              <a:t>Who chooses what traits we keep?</a:t>
            </a:r>
          </a:p>
          <a:p>
            <a:pPr lvl="3"/>
            <a:endParaRPr lang="en-US" dirty="0" smtClean="0"/>
          </a:p>
          <a:p>
            <a:pPr lvl="2"/>
            <a:endParaRPr lang="en-US" dirty="0" smtClean="0"/>
          </a:p>
          <a:p>
            <a:pPr lvl="2"/>
            <a:endParaRPr lang="en-US" dirty="0"/>
          </a:p>
        </p:txBody>
      </p:sp>
      <p:pic>
        <p:nvPicPr>
          <p:cNvPr id="40" name="Content Placeholder 39" descr="PM00100_hundred_dollar_bills.png"/>
          <p:cNvPicPr>
            <a:picLocks noGrp="1" noChangeAspect="1"/>
          </p:cNvPicPr>
          <p:nvPr>
            <p:ph sz="half" idx="14"/>
          </p:nvPr>
        </p:nvPicPr>
        <p:blipFill>
          <a:blip r:embed="rId3" cstate="print"/>
          <a:stretch>
            <a:fillRect/>
          </a:stretch>
        </p:blipFill>
        <p:spPr>
          <a:xfrm>
            <a:off x="317589" y="1923556"/>
            <a:ext cx="2185187" cy="1229168"/>
          </a:xfrm>
          <a:prstGeom prst="rect">
            <a:avLst/>
          </a:prstGeom>
          <a:ln>
            <a:noFill/>
          </a:ln>
          <a:effectLst>
            <a:outerShdw blurRad="190500" algn="tl" rotWithShape="0">
              <a:srgbClr val="000000">
                <a:alpha val="70000"/>
              </a:srgbClr>
            </a:outerShdw>
          </a:effectLst>
        </p:spPr>
      </p:pic>
      <p:sp>
        <p:nvSpPr>
          <p:cNvPr id="6" name="Title 5"/>
          <p:cNvSpPr>
            <a:spLocks noGrp="1"/>
          </p:cNvSpPr>
          <p:nvPr>
            <p:ph type="title"/>
          </p:nvPr>
        </p:nvSpPr>
        <p:spPr/>
        <p:txBody>
          <a:bodyPr/>
          <a:lstStyle/>
          <a:p>
            <a:r>
              <a:rPr lang="en-US" dirty="0" smtClean="0"/>
              <a:t>Eugenics: Cons</a:t>
            </a:r>
            <a:endParaRPr lang="en-US" dirty="0"/>
          </a:p>
        </p:txBody>
      </p:sp>
      <p:sp>
        <p:nvSpPr>
          <p:cNvPr id="9" name="Text Placeholder 8"/>
          <p:cNvSpPr>
            <a:spLocks noGrp="1"/>
          </p:cNvSpPr>
          <p:nvPr>
            <p:ph type="body" sz="quarter" idx="13"/>
          </p:nvPr>
        </p:nvSpPr>
        <p:spPr/>
        <p:txBody>
          <a:bodyPr/>
          <a:lstStyle/>
          <a:p>
            <a:r>
              <a:rPr lang="en-US" dirty="0"/>
              <a:t> </a:t>
            </a:r>
            <a:r>
              <a:rPr lang="en-US" dirty="0" smtClean="0"/>
              <a:t> Conclusion</a:t>
            </a:r>
            <a:endParaRPr lang="en-US" dirty="0"/>
          </a:p>
        </p:txBody>
      </p:sp>
      <p:pic>
        <p:nvPicPr>
          <p:cNvPr id="17" name="Picture 16" descr="dna_strand_slide.png"/>
          <p:cNvPicPr>
            <a:picLocks noChangeAspect="1"/>
          </p:cNvPicPr>
          <p:nvPr/>
        </p:nvPicPr>
        <p:blipFill>
          <a:blip r:embed="rId4" cstate="print"/>
          <a:stretch>
            <a:fillRect/>
          </a:stretch>
        </p:blipFill>
        <p:spPr>
          <a:xfrm>
            <a:off x="2362200" y="1066800"/>
            <a:ext cx="1752600" cy="7010400"/>
          </a:xfrm>
          <a:prstGeom prst="rect">
            <a:avLst/>
          </a:prstGeom>
        </p:spPr>
      </p:pic>
    </p:spTree>
    <p:extLst>
      <p:ext uri="{BB962C8B-B14F-4D97-AF65-F5344CB8AC3E}">
        <p14:creationId xmlns:p14="http://schemas.microsoft.com/office/powerpoint/2010/main" val="3883217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na_strand_slide.png"/>
          <p:cNvPicPr>
            <a:picLocks noChangeAspect="1"/>
          </p:cNvPicPr>
          <p:nvPr/>
        </p:nvPicPr>
        <p:blipFill>
          <a:blip r:embed="rId2"/>
          <a:stretch>
            <a:fillRect/>
          </a:stretch>
        </p:blipFill>
        <p:spPr>
          <a:xfrm>
            <a:off x="457200" y="-685800"/>
            <a:ext cx="2076450" cy="8305800"/>
          </a:xfrm>
          <a:prstGeom prst="rect">
            <a:avLst/>
          </a:prstGeom>
          <a:ln>
            <a:noFill/>
          </a:ln>
          <a:effectLst>
            <a:softEdge rad="112500"/>
          </a:effectLst>
        </p:spPr>
      </p:pic>
      <p:pic>
        <p:nvPicPr>
          <p:cNvPr id="34" name="Picture 33" descr="dna_strand_slide.png"/>
          <p:cNvPicPr>
            <a:picLocks noChangeAspect="1"/>
          </p:cNvPicPr>
          <p:nvPr/>
        </p:nvPicPr>
        <p:blipFill>
          <a:blip r:embed="rId2"/>
          <a:stretch>
            <a:fillRect/>
          </a:stretch>
        </p:blipFill>
        <p:spPr>
          <a:xfrm flipH="1">
            <a:off x="7924800" y="-685800"/>
            <a:ext cx="2085973" cy="8305800"/>
          </a:xfrm>
          <a:prstGeom prst="rect">
            <a:avLst/>
          </a:prstGeom>
        </p:spPr>
      </p:pic>
      <p:pic>
        <p:nvPicPr>
          <p:cNvPr id="31" name="Picture 30" descr="dna_strand_small_no_border.png"/>
          <p:cNvPicPr>
            <a:picLocks noChangeAspect="1"/>
          </p:cNvPicPr>
          <p:nvPr/>
        </p:nvPicPr>
        <p:blipFill>
          <a:blip r:embed="rId3" cstate="print"/>
          <a:stretch>
            <a:fillRect/>
          </a:stretch>
        </p:blipFill>
        <p:spPr>
          <a:xfrm rot="1043638">
            <a:off x="53051" y="4385784"/>
            <a:ext cx="1629537" cy="2133600"/>
          </a:xfrm>
          <a:prstGeom prst="rect">
            <a:avLst/>
          </a:prstGeom>
        </p:spPr>
      </p:pic>
      <p:sp>
        <p:nvSpPr>
          <p:cNvPr id="21" name="Rounded Rectangle 20"/>
          <p:cNvSpPr/>
          <p:nvPr/>
        </p:nvSpPr>
        <p:spPr>
          <a:xfrm>
            <a:off x="2939898" y="3200400"/>
            <a:ext cx="5562600" cy="609600"/>
          </a:xfrm>
          <a:prstGeom prst="roundRect">
            <a:avLst/>
          </a:prstGeom>
          <a:solidFill>
            <a:schemeClr val="bg1">
              <a:lumMod val="95000"/>
              <a:alpha val="75000"/>
            </a:schemeClr>
          </a:solidFill>
          <a:ln w="6350">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Text Placeholder 41"/>
          <p:cNvSpPr>
            <a:spLocks noGrp="1"/>
          </p:cNvSpPr>
          <p:nvPr>
            <p:ph type="body" sz="quarter" idx="17"/>
          </p:nvPr>
        </p:nvSpPr>
        <p:spPr>
          <a:xfrm>
            <a:off x="3200400" y="3276600"/>
            <a:ext cx="5410200" cy="533400"/>
          </a:xfrm>
        </p:spPr>
        <p:txBody>
          <a:bodyPr>
            <a:normAutofit fontScale="92500" lnSpcReduction="20000"/>
          </a:bodyPr>
          <a:lstStyle/>
          <a:p>
            <a:pPr lvl="0"/>
            <a:r>
              <a:rPr lang="en-US" dirty="0" smtClean="0"/>
              <a:t>It fell into disfavor only after the perversion of its doctrines by the Nazis </a:t>
            </a:r>
          </a:p>
          <a:p>
            <a:endParaRPr lang="en-US" dirty="0"/>
          </a:p>
        </p:txBody>
      </p:sp>
      <p:sp>
        <p:nvSpPr>
          <p:cNvPr id="19" name="Rounded Rectangle 18"/>
          <p:cNvSpPr/>
          <p:nvPr/>
        </p:nvSpPr>
        <p:spPr>
          <a:xfrm>
            <a:off x="2514600" y="1676400"/>
            <a:ext cx="6096000" cy="609600"/>
          </a:xfrm>
          <a:prstGeom prst="roundRect">
            <a:avLst/>
          </a:prstGeom>
          <a:solidFill>
            <a:schemeClr val="bg1">
              <a:lumMod val="95000"/>
              <a:alpha val="75000"/>
            </a:schemeClr>
          </a:solidFill>
          <a:ln w="6350">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0" name="Rounded Rectangle 29"/>
          <p:cNvSpPr/>
          <p:nvPr/>
        </p:nvSpPr>
        <p:spPr>
          <a:xfrm>
            <a:off x="3276600" y="3962400"/>
            <a:ext cx="5257800" cy="609600"/>
          </a:xfrm>
          <a:prstGeom prst="roundRect">
            <a:avLst/>
          </a:prstGeom>
          <a:solidFill>
            <a:schemeClr val="bg1">
              <a:lumMod val="95000"/>
              <a:alpha val="75000"/>
            </a:schemeClr>
          </a:solidFill>
          <a:ln w="6350">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ounded Rectangle 21"/>
          <p:cNvSpPr/>
          <p:nvPr/>
        </p:nvSpPr>
        <p:spPr>
          <a:xfrm>
            <a:off x="2743200" y="2438400"/>
            <a:ext cx="5562600" cy="609600"/>
          </a:xfrm>
          <a:prstGeom prst="roundRect">
            <a:avLst/>
          </a:prstGeom>
          <a:solidFill>
            <a:schemeClr val="bg1">
              <a:lumMod val="95000"/>
              <a:alpha val="75000"/>
            </a:schemeClr>
          </a:solidFill>
          <a:ln w="6350">
            <a:solidFill>
              <a:schemeClr val="accent2">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6" name="Text Placeholder 45"/>
          <p:cNvSpPr>
            <a:spLocks noGrp="1"/>
          </p:cNvSpPr>
          <p:nvPr>
            <p:ph type="body" sz="quarter" idx="15"/>
          </p:nvPr>
        </p:nvSpPr>
        <p:spPr>
          <a:xfrm>
            <a:off x="3124200" y="2438400"/>
            <a:ext cx="5372100" cy="762000"/>
          </a:xfrm>
        </p:spPr>
        <p:txBody>
          <a:bodyPr/>
          <a:lstStyle/>
          <a:p>
            <a:pPr lvl="0"/>
            <a:r>
              <a:rPr lang="en-US" dirty="0" smtClean="0"/>
              <a:t>France, Germany, Great Britain and the United States in the 1860s-1870s</a:t>
            </a:r>
          </a:p>
          <a:p>
            <a:endParaRPr lang="en-US" dirty="0"/>
          </a:p>
        </p:txBody>
      </p:sp>
      <p:sp>
        <p:nvSpPr>
          <p:cNvPr id="7" name="Title 6"/>
          <p:cNvSpPr>
            <a:spLocks noGrp="1"/>
          </p:cNvSpPr>
          <p:nvPr>
            <p:ph type="title"/>
          </p:nvPr>
        </p:nvSpPr>
        <p:spPr/>
        <p:txBody>
          <a:bodyPr/>
          <a:lstStyle/>
          <a:p>
            <a:r>
              <a:rPr lang="en-US" dirty="0" smtClean="0"/>
              <a:t>What is Eugenics?</a:t>
            </a:r>
            <a:endParaRPr lang="en-US" dirty="0"/>
          </a:p>
        </p:txBody>
      </p:sp>
      <p:sp>
        <p:nvSpPr>
          <p:cNvPr id="8" name="Text Placeholder 7"/>
          <p:cNvSpPr>
            <a:spLocks noGrp="1"/>
          </p:cNvSpPr>
          <p:nvPr>
            <p:ph type="body" sz="quarter" idx="13"/>
          </p:nvPr>
        </p:nvSpPr>
        <p:spPr>
          <a:xfrm>
            <a:off x="511800" y="533399"/>
            <a:ext cx="8251200" cy="884563"/>
          </a:xfrm>
        </p:spPr>
        <p:txBody>
          <a:bodyPr>
            <a:normAutofit fontScale="85000" lnSpcReduction="10000"/>
          </a:bodyPr>
          <a:lstStyle/>
          <a:p>
            <a:r>
              <a:rPr lang="en-US" dirty="0" smtClean="0"/>
              <a:t>   Improving a human population by controlled breeding to increase the occurrence of desirable heritable characteristics.</a:t>
            </a:r>
          </a:p>
          <a:p>
            <a:endParaRPr lang="en-US" dirty="0"/>
          </a:p>
        </p:txBody>
      </p:sp>
      <p:sp>
        <p:nvSpPr>
          <p:cNvPr id="41" name="Text Placeholder 40"/>
          <p:cNvSpPr>
            <a:spLocks noGrp="1"/>
          </p:cNvSpPr>
          <p:nvPr>
            <p:ph type="body" sz="quarter" idx="16"/>
          </p:nvPr>
        </p:nvSpPr>
        <p:spPr>
          <a:xfrm>
            <a:off x="2743200" y="1600200"/>
            <a:ext cx="6019800" cy="838200"/>
          </a:xfrm>
        </p:spPr>
        <p:txBody>
          <a:bodyPr/>
          <a:lstStyle/>
          <a:p>
            <a:pPr lvl="0"/>
            <a:r>
              <a:rPr lang="en-US" dirty="0" smtClean="0"/>
              <a:t>Developed by Francis Galton as a method of improving human race</a:t>
            </a:r>
          </a:p>
          <a:p>
            <a:endParaRPr lang="en-US" dirty="0"/>
          </a:p>
        </p:txBody>
      </p:sp>
      <p:sp>
        <p:nvSpPr>
          <p:cNvPr id="43" name="Text Placeholder 42"/>
          <p:cNvSpPr>
            <a:spLocks noGrp="1"/>
          </p:cNvSpPr>
          <p:nvPr>
            <p:ph type="body" sz="quarter" idx="18"/>
          </p:nvPr>
        </p:nvSpPr>
        <p:spPr>
          <a:xfrm>
            <a:off x="3352800" y="3962400"/>
            <a:ext cx="5276850" cy="838200"/>
          </a:xfrm>
        </p:spPr>
        <p:txBody>
          <a:bodyPr>
            <a:normAutofit/>
          </a:bodyPr>
          <a:lstStyle/>
          <a:p>
            <a:pPr lvl="0"/>
            <a:r>
              <a:rPr lang="en-US" dirty="0" smtClean="0"/>
              <a:t>Winston Churchill, Alexander Graham Bell, Theodore Roosevelt and Calvin Coolidge </a:t>
            </a:r>
          </a:p>
          <a:p>
            <a:endParaRPr lang="en-US" dirty="0"/>
          </a:p>
        </p:txBody>
      </p:sp>
      <p:sp>
        <p:nvSpPr>
          <p:cNvPr id="24" name="Flowchart: Delay 23"/>
          <p:cNvSpPr/>
          <p:nvPr/>
        </p:nvSpPr>
        <p:spPr>
          <a:xfrm flipH="1">
            <a:off x="76200" y="1697567"/>
            <a:ext cx="1828800" cy="567266"/>
          </a:xfrm>
          <a:prstGeom prst="flowChartDelay">
            <a:avLst/>
          </a:prstGeom>
          <a:solidFill>
            <a:schemeClr val="bg1">
              <a:lumMod val="85000"/>
              <a:alpha val="75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75000"/>
                  </a:schemeClr>
                </a:solidFill>
              </a:rPr>
              <a:t>Francis Galton</a:t>
            </a:r>
            <a:endParaRPr lang="en-US" dirty="0">
              <a:solidFill>
                <a:schemeClr val="accent6">
                  <a:lumMod val="75000"/>
                </a:schemeClr>
              </a:solidFill>
            </a:endParaRPr>
          </a:p>
        </p:txBody>
      </p:sp>
      <p:sp>
        <p:nvSpPr>
          <p:cNvPr id="26" name="Flowchart: Delay 25"/>
          <p:cNvSpPr/>
          <p:nvPr/>
        </p:nvSpPr>
        <p:spPr>
          <a:xfrm flipH="1">
            <a:off x="914400" y="3276600"/>
            <a:ext cx="1828800" cy="567266"/>
          </a:xfrm>
          <a:prstGeom prst="flowChartDelay">
            <a:avLst/>
          </a:prstGeom>
          <a:solidFill>
            <a:schemeClr val="bg1">
              <a:lumMod val="85000"/>
              <a:alpha val="90000"/>
            </a:schemeClr>
          </a:solidFill>
          <a:ln w="9525">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accent6">
                    <a:lumMod val="75000"/>
                  </a:schemeClr>
                </a:solidFill>
              </a:rPr>
              <a:t>Disfavor</a:t>
            </a:r>
            <a:endParaRPr lang="en-US" dirty="0">
              <a:solidFill>
                <a:schemeClr val="accent6">
                  <a:lumMod val="75000"/>
                </a:schemeClr>
              </a:solidFill>
            </a:endParaRPr>
          </a:p>
        </p:txBody>
      </p:sp>
      <p:sp>
        <p:nvSpPr>
          <p:cNvPr id="28" name="Flowchart: Delay 27"/>
          <p:cNvSpPr/>
          <p:nvPr/>
        </p:nvSpPr>
        <p:spPr>
          <a:xfrm flipH="1">
            <a:off x="609600" y="2438400"/>
            <a:ext cx="1828800" cy="567266"/>
          </a:xfrm>
          <a:prstGeom prst="flowChartDelay">
            <a:avLst/>
          </a:prstGeom>
          <a:solidFill>
            <a:schemeClr val="bg1">
              <a:lumMod val="75000"/>
              <a:alpha val="90000"/>
            </a:schemeClr>
          </a:solidFill>
          <a:ln w="9525">
            <a:solidFill>
              <a:schemeClr val="accent2">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accent6">
                    <a:lumMod val="50000"/>
                  </a:schemeClr>
                </a:solidFill>
              </a:rPr>
              <a:t>Origin </a:t>
            </a:r>
            <a:endParaRPr lang="en-US" dirty="0">
              <a:solidFill>
                <a:schemeClr val="accent6">
                  <a:lumMod val="50000"/>
                </a:schemeClr>
              </a:solidFill>
            </a:endParaRPr>
          </a:p>
        </p:txBody>
      </p:sp>
      <p:sp>
        <p:nvSpPr>
          <p:cNvPr id="29" name="Flowchart: Delay 28"/>
          <p:cNvSpPr/>
          <p:nvPr/>
        </p:nvSpPr>
        <p:spPr>
          <a:xfrm flipH="1">
            <a:off x="1295400" y="4038600"/>
            <a:ext cx="1828800" cy="567266"/>
          </a:xfrm>
          <a:prstGeom prst="flowChartDelay">
            <a:avLst/>
          </a:prstGeom>
          <a:solidFill>
            <a:schemeClr val="bg1">
              <a:lumMod val="50000"/>
              <a:alpha val="90000"/>
            </a:schemeClr>
          </a:solidFill>
          <a:ln w="9525">
            <a:solidFill>
              <a:schemeClr val="accent2">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chemeClr val="accent6">
                    <a:lumMod val="50000"/>
                  </a:schemeClr>
                </a:solidFill>
              </a:rPr>
              <a:t>Supporters</a:t>
            </a:r>
            <a:endParaRPr lang="en-US" dirty="0">
              <a:solidFill>
                <a:schemeClr val="accent6">
                  <a:lumMod val="50000"/>
                </a:schemeClr>
              </a:solidFill>
            </a:endParaRPr>
          </a:p>
        </p:txBody>
      </p:sp>
    </p:spTree>
    <p:extLst>
      <p:ext uri="{BB962C8B-B14F-4D97-AF65-F5344CB8AC3E}">
        <p14:creationId xmlns:p14="http://schemas.microsoft.com/office/powerpoint/2010/main" val="2771947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The general concept of eugenics is first mentioned in Greek records dating back to 368 BC. Plato and Aristotle both refer to the city state's need for healthy citizens to form an elite ruling class and army. In this earliest blueprint for eugenics, men and women were encouraged to reproduce when they were at the peak of their physical and mental powers, in order to conceive the healthiest and most intelligent children. This underlying principle of striving for an ideal society through selective breeding is one that has motivated eugenicists throughout history.</a:t>
            </a:r>
            <a:br>
              <a:rPr lang="en-US" dirty="0"/>
            </a:br>
            <a:r>
              <a:rPr lang="en-US" dirty="0"/>
              <a:t/>
            </a:r>
            <a:br>
              <a:rPr lang="en-US" dirty="0"/>
            </a:br>
            <a:r>
              <a:rPr lang="en-US" dirty="0"/>
              <a:t>Read more: </a:t>
            </a:r>
            <a:r>
              <a:rPr lang="en-US" dirty="0">
                <a:hlinkClick r:id="rId2"/>
              </a:rPr>
              <a:t>http://www.faqs.org/health/topics/45/Eugenics.html#ixzz31UA0fi12</a:t>
            </a:r>
            <a:endParaRPr lang="en-US" dirty="0"/>
          </a:p>
        </p:txBody>
      </p:sp>
      <p:sp>
        <p:nvSpPr>
          <p:cNvPr id="3" name="Text Placeholder 2"/>
          <p:cNvSpPr>
            <a:spLocks noGrp="1"/>
          </p:cNvSpPr>
          <p:nvPr>
            <p:ph type="body" sz="quarter" idx="13"/>
          </p:nvPr>
        </p:nvSpPr>
        <p:spPr/>
        <p:txBody>
          <a:bodyPr>
            <a:noAutofit/>
          </a:bodyPr>
          <a:lstStyle/>
          <a:p>
            <a:r>
              <a:rPr lang="en-US" sz="3200" dirty="0" smtClean="0"/>
              <a:t>History</a:t>
            </a:r>
            <a:endParaRPr lang="en-US" sz="3200" dirty="0"/>
          </a:p>
        </p:txBody>
      </p:sp>
      <p:sp>
        <p:nvSpPr>
          <p:cNvPr id="4" name="Title 3"/>
          <p:cNvSpPr>
            <a:spLocks noGrp="1"/>
          </p:cNvSpPr>
          <p:nvPr>
            <p:ph type="title"/>
          </p:nvPr>
        </p:nvSpPr>
        <p:spPr/>
        <p:txBody>
          <a:bodyPr/>
          <a:lstStyle/>
          <a:p>
            <a:r>
              <a:rPr lang="en-US" dirty="0" smtClean="0"/>
              <a:t>Eugenics</a:t>
            </a:r>
            <a:endParaRPr lang="en-US" dirty="0"/>
          </a:p>
        </p:txBody>
      </p:sp>
    </p:spTree>
    <p:extLst>
      <p:ext uri="{BB962C8B-B14F-4D97-AF65-F5344CB8AC3E}">
        <p14:creationId xmlns:p14="http://schemas.microsoft.com/office/powerpoint/2010/main" val="3791184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0" lvl="0" indent="0">
              <a:buNone/>
            </a:pPr>
            <a:r>
              <a:rPr lang="en-US" sz="2000" dirty="0" smtClean="0">
                <a:solidFill>
                  <a:srgbClr val="000000"/>
                </a:solidFill>
                <a:latin typeface="+mj-lt"/>
              </a:rPr>
              <a:t>  Eugenics</a:t>
            </a:r>
            <a:r>
              <a:rPr lang="en-US" sz="2000" dirty="0">
                <a:solidFill>
                  <a:srgbClr val="000000"/>
                </a:solidFill>
                <a:latin typeface="+mj-lt"/>
              </a:rPr>
              <a:t>: Greek for "well born" or "good heredity"</a:t>
            </a:r>
          </a:p>
          <a:p>
            <a:endParaRPr lang="en-US" dirty="0"/>
          </a:p>
        </p:txBody>
      </p:sp>
      <p:sp>
        <p:nvSpPr>
          <p:cNvPr id="4" name="Title 3"/>
          <p:cNvSpPr>
            <a:spLocks noGrp="1"/>
          </p:cNvSpPr>
          <p:nvPr>
            <p:ph type="title"/>
          </p:nvPr>
        </p:nvSpPr>
        <p:spPr/>
        <p:txBody>
          <a:bodyPr/>
          <a:lstStyle/>
          <a:p>
            <a:r>
              <a:rPr lang="en-US" dirty="0" smtClean="0"/>
              <a:t>Facts</a:t>
            </a:r>
            <a:endParaRPr lang="en-US" dirty="0"/>
          </a:p>
        </p:txBody>
      </p:sp>
      <p:sp>
        <p:nvSpPr>
          <p:cNvPr id="6" name="Content Placeholder 5"/>
          <p:cNvSpPr>
            <a:spLocks noGrp="1"/>
          </p:cNvSpPr>
          <p:nvPr>
            <p:ph idx="1"/>
          </p:nvPr>
        </p:nvSpPr>
        <p:spPr/>
        <p:txBody>
          <a:bodyPr/>
          <a:lstStyle/>
          <a:p>
            <a:pPr marL="0" lvl="0" indent="0" algn="ctr">
              <a:buNone/>
            </a:pPr>
            <a:endParaRPr lang="en-US" dirty="0" smtClean="0">
              <a:solidFill>
                <a:srgbClr val="B84747"/>
              </a:solidFill>
              <a:latin typeface="Georgia" pitchFamily="18"/>
            </a:endParaRPr>
          </a:p>
          <a:p>
            <a:pPr lvl="0"/>
            <a:r>
              <a:rPr lang="en-US" dirty="0" smtClean="0">
                <a:solidFill>
                  <a:schemeClr val="tx1"/>
                </a:solidFill>
                <a:latin typeface="Georgia" pitchFamily="18"/>
              </a:rPr>
              <a:t>Nazi </a:t>
            </a:r>
            <a:r>
              <a:rPr lang="en-US" dirty="0">
                <a:solidFill>
                  <a:schemeClr val="tx1"/>
                </a:solidFill>
                <a:latin typeface="Georgia" pitchFamily="18"/>
              </a:rPr>
              <a:t>party began a program of forced sterilization, attempting to control racial population growth through eugenics</a:t>
            </a:r>
          </a:p>
          <a:p>
            <a:endParaRPr lang="en-US" dirty="0" smtClean="0">
              <a:solidFill>
                <a:schemeClr val="tx1"/>
              </a:solidFill>
            </a:endParaRPr>
          </a:p>
          <a:p>
            <a:pPr lvl="0"/>
            <a:r>
              <a:rPr lang="en-US" dirty="0">
                <a:solidFill>
                  <a:schemeClr val="tx1"/>
                </a:solidFill>
                <a:latin typeface="Century Gothic" pitchFamily="18"/>
                <a:cs typeface="Segoe UI" pitchFamily="34"/>
              </a:rPr>
              <a:t>The “science” of eugenics was founded on the shared belief among the socially elite that human evolution culminated in the Anglo-Saxon “race.” </a:t>
            </a:r>
          </a:p>
          <a:p>
            <a:pPr marL="0" indent="0" algn="ctr">
              <a:buNone/>
            </a:pPr>
            <a:endParaRPr lang="en-US" dirty="0"/>
          </a:p>
        </p:txBody>
      </p:sp>
      <p:pic>
        <p:nvPicPr>
          <p:cNvPr id="7" name="Content Placeholder 33"/>
          <p:cNvPicPr>
            <a:picLocks noChangeAspect="1"/>
          </p:cNvPicPr>
          <p:nvPr/>
        </p:nvPicPr>
        <p:blipFill>
          <a:blip r:embed="rId2">
            <a:lum/>
            <a:alphaModFix/>
          </a:blip>
          <a:srcRect/>
          <a:stretch>
            <a:fillRect/>
          </a:stretch>
        </p:blipFill>
        <p:spPr>
          <a:xfrm>
            <a:off x="3429000" y="1111243"/>
            <a:ext cx="1742040" cy="979560"/>
          </a:xfrm>
          <a:prstGeom prst="rect">
            <a:avLst/>
          </a:prstGeom>
          <a:solidFill>
            <a:srgbClr val="EDEDED"/>
          </a:solidFill>
          <a:ln w="0">
            <a:solidFill>
              <a:srgbClr val="000000"/>
            </a:solidFill>
            <a:prstDash val="solid"/>
          </a:ln>
        </p:spPr>
      </p:pic>
      <p:pic>
        <p:nvPicPr>
          <p:cNvPr id="8" name="Picture 7"/>
          <p:cNvPicPr>
            <a:picLocks noChangeAspect="1"/>
          </p:cNvPicPr>
          <p:nvPr/>
        </p:nvPicPr>
        <p:blipFill>
          <a:blip r:embed="rId3">
            <a:lum/>
            <a:alphaModFix/>
          </a:blip>
          <a:srcRect/>
          <a:stretch>
            <a:fillRect/>
          </a:stretch>
        </p:blipFill>
        <p:spPr>
          <a:xfrm>
            <a:off x="2095980" y="4648200"/>
            <a:ext cx="5126040" cy="2103120"/>
          </a:xfrm>
          <a:prstGeom prst="rect">
            <a:avLst/>
          </a:prstGeom>
          <a:solidFill>
            <a:srgbClr val="999999"/>
          </a:solidFill>
          <a:ln>
            <a:noFill/>
          </a:ln>
        </p:spPr>
      </p:pic>
    </p:spTree>
    <p:extLst>
      <p:ext uri="{BB962C8B-B14F-4D97-AF65-F5344CB8AC3E}">
        <p14:creationId xmlns:p14="http://schemas.microsoft.com/office/powerpoint/2010/main" val="3521726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style>
          <a:lnRef idx="1">
            <a:schemeClr val="accent2"/>
          </a:lnRef>
          <a:fillRef idx="2">
            <a:schemeClr val="accent2"/>
          </a:fillRef>
          <a:effectRef idx="1">
            <a:schemeClr val="accent2"/>
          </a:effectRef>
          <a:fontRef idx="minor">
            <a:schemeClr val="dk1"/>
          </a:fontRef>
        </p:style>
        <p:txBody>
          <a:bodyPr/>
          <a:lstStyle/>
          <a:p>
            <a:r>
              <a:rPr lang="en-US" dirty="0" smtClean="0"/>
              <a:t>Pro’s of Eugenics</a:t>
            </a:r>
            <a:endParaRPr lang="en-US" dirty="0"/>
          </a:p>
        </p:txBody>
      </p:sp>
      <p:sp>
        <p:nvSpPr>
          <p:cNvPr id="3" name="Content Placeholder 2"/>
          <p:cNvSpPr>
            <a:spLocks noGrp="1"/>
          </p:cNvSpPr>
          <p:nvPr>
            <p:ph sz="half" idx="2"/>
          </p:nvPr>
        </p:nvSpPr>
        <p:spPr/>
        <p:txBody>
          <a:bodyPr/>
          <a:lstStyle/>
          <a:p>
            <a:r>
              <a:rPr lang="en-US" dirty="0" smtClean="0"/>
              <a:t>Breed desired traits into humans</a:t>
            </a:r>
          </a:p>
          <a:p>
            <a:r>
              <a:rPr lang="en-US" dirty="0" smtClean="0"/>
              <a:t>Allow to screen for hereditary conditions</a:t>
            </a:r>
          </a:p>
          <a:p>
            <a:r>
              <a:rPr lang="en-US" dirty="0" smtClean="0"/>
              <a:t>Overtime, it would allow for diseases to become virtually non existent </a:t>
            </a:r>
          </a:p>
          <a:p>
            <a:pPr lvl="3"/>
            <a:endParaRPr lang="en-US" dirty="0"/>
          </a:p>
        </p:txBody>
      </p:sp>
      <p:sp>
        <p:nvSpPr>
          <p:cNvPr id="4" name="Content Placeholder 3"/>
          <p:cNvSpPr>
            <a:spLocks noGrp="1"/>
          </p:cNvSpPr>
          <p:nvPr>
            <p:ph sz="quarter" idx="4"/>
          </p:nvPr>
        </p:nvSpPr>
        <p:spPr/>
        <p:txBody>
          <a:bodyPr/>
          <a:lstStyle/>
          <a:p>
            <a:r>
              <a:rPr lang="en-US" dirty="0" smtClean="0"/>
              <a:t>Only for elite</a:t>
            </a:r>
          </a:p>
          <a:p>
            <a:r>
              <a:rPr lang="en-US" dirty="0" smtClean="0"/>
              <a:t>Who chooses the traits</a:t>
            </a:r>
          </a:p>
          <a:p>
            <a:r>
              <a:rPr lang="en-US" dirty="0" smtClean="0"/>
              <a:t>Could eliminate diversity and lead to extinction </a:t>
            </a:r>
          </a:p>
          <a:p>
            <a:r>
              <a:rPr lang="en-US" dirty="0" smtClean="0"/>
              <a:t>Will lead to overpopulation and resource shortages</a:t>
            </a:r>
          </a:p>
          <a:p>
            <a:endParaRPr lang="en-US" dirty="0" smtClean="0"/>
          </a:p>
          <a:p>
            <a:endParaRPr lang="en-US" dirty="0"/>
          </a:p>
        </p:txBody>
      </p:sp>
      <p:sp>
        <p:nvSpPr>
          <p:cNvPr id="5" name="Text Placeholder 4"/>
          <p:cNvSpPr>
            <a:spLocks noGrp="1"/>
          </p:cNvSpPr>
          <p:nvPr>
            <p:ph type="body" idx="12"/>
          </p:nvPr>
        </p:nvSpPr>
        <p:spPr>
          <a:xfrm>
            <a:off x="4800600" y="1143000"/>
            <a:ext cx="4040188" cy="304801"/>
          </a:xfrm>
        </p:spPr>
        <p:style>
          <a:lnRef idx="1">
            <a:schemeClr val="accent2"/>
          </a:lnRef>
          <a:fillRef idx="2">
            <a:schemeClr val="accent2"/>
          </a:fillRef>
          <a:effectRef idx="1">
            <a:schemeClr val="accent2"/>
          </a:effectRef>
          <a:fontRef idx="minor">
            <a:schemeClr val="dk1"/>
          </a:fontRef>
        </p:style>
        <p:txBody>
          <a:bodyPr/>
          <a:lstStyle/>
          <a:p>
            <a:r>
              <a:rPr lang="en-US" dirty="0" smtClean="0"/>
              <a:t>Con’s of Eugenics </a:t>
            </a:r>
            <a:endParaRPr lang="en-US" dirty="0"/>
          </a:p>
        </p:txBody>
      </p:sp>
      <p:sp>
        <p:nvSpPr>
          <p:cNvPr id="6" name="Title 5"/>
          <p:cNvSpPr>
            <a:spLocks noGrp="1"/>
          </p:cNvSpPr>
          <p:nvPr>
            <p:ph type="title"/>
          </p:nvPr>
        </p:nvSpPr>
        <p:spPr/>
        <p:txBody>
          <a:bodyPr/>
          <a:lstStyle/>
          <a:p>
            <a:r>
              <a:rPr lang="en-US" dirty="0" smtClean="0"/>
              <a:t>Comparison</a:t>
            </a:r>
            <a:endParaRPr lang="en-US" dirty="0"/>
          </a:p>
        </p:txBody>
      </p:sp>
      <p:sp>
        <p:nvSpPr>
          <p:cNvPr id="7" name="Text Placeholder 6"/>
          <p:cNvSpPr>
            <a:spLocks noGrp="1"/>
          </p:cNvSpPr>
          <p:nvPr>
            <p:ph type="body" sz="quarter" idx="13"/>
          </p:nvPr>
        </p:nvSpPr>
        <p:spPr/>
        <p:txBody>
          <a:bodyPr/>
          <a:lstStyle/>
          <a:p>
            <a:endParaRPr lang="en-US" dirty="0"/>
          </a:p>
        </p:txBody>
      </p:sp>
      <p:pic>
        <p:nvPicPr>
          <p:cNvPr id="32" name="Picture 31" descr="dna_strand_slide.png"/>
          <p:cNvPicPr>
            <a:picLocks noChangeAspect="1"/>
          </p:cNvPicPr>
          <p:nvPr/>
        </p:nvPicPr>
        <p:blipFill>
          <a:blip r:embed="rId2"/>
          <a:stretch>
            <a:fillRect/>
          </a:stretch>
        </p:blipFill>
        <p:spPr>
          <a:xfrm>
            <a:off x="-1038225" y="-381000"/>
            <a:ext cx="2076450" cy="8305800"/>
          </a:xfrm>
          <a:prstGeom prst="rect">
            <a:avLst/>
          </a:prstGeom>
        </p:spPr>
      </p:pic>
      <p:pic>
        <p:nvPicPr>
          <p:cNvPr id="34" name="Picture 33" descr="dna_strand_slide.png"/>
          <p:cNvPicPr>
            <a:picLocks noChangeAspect="1"/>
          </p:cNvPicPr>
          <p:nvPr/>
        </p:nvPicPr>
        <p:blipFill>
          <a:blip r:embed="rId2"/>
          <a:stretch>
            <a:fillRect/>
          </a:stretch>
        </p:blipFill>
        <p:spPr>
          <a:xfrm flipH="1">
            <a:off x="8101013" y="-381000"/>
            <a:ext cx="2085973" cy="8305800"/>
          </a:xfrm>
          <a:prstGeom prst="rect">
            <a:avLst/>
          </a:prstGeom>
        </p:spPr>
      </p:pic>
    </p:spTree>
    <p:extLst>
      <p:ext uri="{BB962C8B-B14F-4D97-AF65-F5344CB8AC3E}">
        <p14:creationId xmlns:p14="http://schemas.microsoft.com/office/powerpoint/2010/main" val="3812532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na_strand_small_no_border.png"/>
          <p:cNvPicPr>
            <a:picLocks noChangeAspect="1"/>
          </p:cNvPicPr>
          <p:nvPr/>
        </p:nvPicPr>
        <p:blipFill>
          <a:blip r:embed="rId2" cstate="print"/>
          <a:stretch>
            <a:fillRect/>
          </a:stretch>
        </p:blipFill>
        <p:spPr>
          <a:xfrm rot="9900384">
            <a:off x="6772281" y="489673"/>
            <a:ext cx="2438400" cy="3192668"/>
          </a:xfrm>
          <a:prstGeom prst="rect">
            <a:avLst/>
          </a:prstGeom>
        </p:spPr>
      </p:pic>
      <p:sp>
        <p:nvSpPr>
          <p:cNvPr id="7" name="Content Placeholder 6"/>
          <p:cNvSpPr>
            <a:spLocks noGrp="1"/>
          </p:cNvSpPr>
          <p:nvPr>
            <p:ph idx="1"/>
          </p:nvPr>
        </p:nvSpPr>
        <p:spPr>
          <a:xfrm>
            <a:off x="533400" y="1295400"/>
            <a:ext cx="8305800" cy="5257800"/>
          </a:xfrm>
        </p:spPr>
        <p:txBody>
          <a:bodyPr/>
          <a:lstStyle/>
          <a:p>
            <a:pPr>
              <a:buFont typeface="Wingdings" panose="05000000000000000000" pitchFamily="2" charset="2"/>
              <a:buChar char="Ø"/>
            </a:pPr>
            <a:r>
              <a:rPr lang="en-US" dirty="0" smtClean="0"/>
              <a:t>Chance to breed desired traits into humans </a:t>
            </a:r>
          </a:p>
          <a:p>
            <a:pPr marL="0" indent="0">
              <a:buNone/>
            </a:pPr>
            <a:r>
              <a:rPr lang="en-US" dirty="0" smtClean="0"/>
              <a:t>        - Traits can allow for ridiculously strong, smart, and</a:t>
            </a:r>
          </a:p>
          <a:p>
            <a:pPr marL="0" indent="0">
              <a:buNone/>
            </a:pPr>
            <a:r>
              <a:rPr lang="en-US" dirty="0" smtClean="0"/>
              <a:t>           intelligent people</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Modern eugenics allow physicians to screen for as many as 400 hereditary conditions</a:t>
            </a:r>
          </a:p>
          <a:p>
            <a:pPr marL="0" indent="0">
              <a:buNone/>
            </a:pPr>
            <a:r>
              <a:rPr lang="en-US" dirty="0"/>
              <a:t> </a:t>
            </a:r>
            <a:r>
              <a:rPr lang="en-US" dirty="0" smtClean="0"/>
              <a:t>        - Gives parent an accurate view of their unborn</a:t>
            </a:r>
          </a:p>
          <a:p>
            <a:pPr marL="0" indent="0">
              <a:buNone/>
            </a:pPr>
            <a:r>
              <a:rPr lang="en-US" dirty="0"/>
              <a:t> </a:t>
            </a:r>
            <a:r>
              <a:rPr lang="en-US" dirty="0" smtClean="0"/>
              <a:t>           child’s future medical needs</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Women can select male donor samples that do not contain negative genetic consequences</a:t>
            </a:r>
          </a:p>
          <a:p>
            <a:pPr>
              <a:buFont typeface="Wingdings" panose="05000000000000000000" pitchFamily="2" charset="2"/>
              <a:buChar char="Ø"/>
            </a:pPr>
            <a:endParaRPr lang="en-US" dirty="0"/>
          </a:p>
          <a:p>
            <a:pPr marL="0" indent="0">
              <a:buNone/>
            </a:pPr>
            <a:r>
              <a:rPr lang="en-US" dirty="0" smtClean="0"/>
              <a:t> </a:t>
            </a:r>
          </a:p>
        </p:txBody>
      </p:sp>
      <p:sp>
        <p:nvSpPr>
          <p:cNvPr id="8" name="Text Placeholder 7"/>
          <p:cNvSpPr>
            <a:spLocks noGrp="1"/>
          </p:cNvSpPr>
          <p:nvPr>
            <p:ph type="body" sz="quarter" idx="13"/>
          </p:nvPr>
        </p:nvSpPr>
        <p:spPr/>
        <p:txBody>
          <a:bodyPr/>
          <a:lstStyle/>
          <a:p>
            <a:pPr marL="0" indent="0">
              <a:buNone/>
            </a:pPr>
            <a:endParaRPr lang="en-US" dirty="0"/>
          </a:p>
        </p:txBody>
      </p:sp>
      <p:sp>
        <p:nvSpPr>
          <p:cNvPr id="6" name="Title 5"/>
          <p:cNvSpPr>
            <a:spLocks noGrp="1"/>
          </p:cNvSpPr>
          <p:nvPr>
            <p:ph type="title"/>
          </p:nvPr>
        </p:nvSpPr>
        <p:spPr/>
        <p:txBody>
          <a:bodyPr/>
          <a:lstStyle/>
          <a:p>
            <a:r>
              <a:rPr lang="en-US" dirty="0" smtClean="0"/>
              <a:t>Eugenics: Pros</a:t>
            </a:r>
            <a:endParaRPr lang="en-US" dirty="0"/>
          </a:p>
        </p:txBody>
      </p:sp>
      <p:pic>
        <p:nvPicPr>
          <p:cNvPr id="19" name="Picture 18" descr="dna_strand_slide.png"/>
          <p:cNvPicPr>
            <a:picLocks noChangeAspect="1"/>
          </p:cNvPicPr>
          <p:nvPr/>
        </p:nvPicPr>
        <p:blipFill>
          <a:blip r:embed="rId3"/>
          <a:stretch>
            <a:fillRect/>
          </a:stretch>
        </p:blipFill>
        <p:spPr>
          <a:xfrm>
            <a:off x="-1038225" y="-381000"/>
            <a:ext cx="2076450" cy="8305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29" y="228600"/>
            <a:ext cx="8229600" cy="639763"/>
          </a:xfrm>
        </p:spPr>
        <p:txBody>
          <a:bodyPr/>
          <a:lstStyle/>
          <a:p>
            <a:pPr>
              <a:buNone/>
            </a:pPr>
            <a:r>
              <a:rPr lang="en-US" dirty="0" smtClean="0"/>
              <a:t>How to identify desirable traits</a:t>
            </a:r>
            <a:endParaRPr lang="en-US" dirty="0"/>
          </a:p>
        </p:txBody>
      </p:sp>
      <p:sp>
        <p:nvSpPr>
          <p:cNvPr id="3" name="Text Placeholder 2"/>
          <p:cNvSpPr>
            <a:spLocks noGrp="1"/>
          </p:cNvSpPr>
          <p:nvPr>
            <p:ph type="body" sz="quarter" idx="13"/>
          </p:nvPr>
        </p:nvSpPr>
        <p:spPr/>
        <p:txBody>
          <a:bodyPr/>
          <a:lstStyle/>
          <a:p>
            <a:r>
              <a:rPr lang="en-US" dirty="0" smtClean="0"/>
              <a:t>Whether you want a blue eyed baby……</a:t>
            </a:r>
            <a:endParaRPr lang="en-US" dirty="0"/>
          </a:p>
        </p:txBody>
      </p:sp>
      <p:pic>
        <p:nvPicPr>
          <p:cNvPr id="4" name="Picture 3" descr="OB-DC896_DESIGN_NS_2009021119101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7924800" cy="3048000"/>
          </a:xfrm>
          <a:prstGeom prst="rect">
            <a:avLst/>
          </a:prstGeom>
          <a:ln>
            <a:noFill/>
          </a:ln>
          <a:effectLst>
            <a:softEdge rad="112500"/>
          </a:effectLst>
        </p:spPr>
      </p:pic>
      <p:sp>
        <p:nvSpPr>
          <p:cNvPr id="5" name="TextBox 4"/>
          <p:cNvSpPr txBox="1"/>
          <p:nvPr/>
        </p:nvSpPr>
        <p:spPr>
          <a:xfrm>
            <a:off x="2895600" y="4419600"/>
            <a:ext cx="3978028"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noProof="0" dirty="0" smtClean="0">
                <a:latin typeface="Perpetua" pitchFamily="18" charset="0"/>
                <a:ea typeface="+mj-ea"/>
                <a:cs typeface="+mj-cs"/>
              </a:rPr>
              <a:t>Or you may want….</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3261809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smtClean="0"/>
              <a:t>…..a baby genius  </a:t>
            </a:r>
            <a:endParaRPr lang="en-US" dirty="0"/>
          </a:p>
        </p:txBody>
      </p:sp>
      <p:pic>
        <p:nvPicPr>
          <p:cNvPr id="4" name="Picture 3" descr="li1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400"/>
            <a:ext cx="6811758" cy="5114476"/>
          </a:xfrm>
          <a:prstGeom prst="rect">
            <a:avLst/>
          </a:prstGeom>
          <a:ln>
            <a:noFill/>
          </a:ln>
          <a:effectLst>
            <a:softEdge rad="112500"/>
          </a:effectLst>
        </p:spPr>
      </p:pic>
    </p:spTree>
    <p:extLst>
      <p:ext uri="{BB962C8B-B14F-4D97-AF65-F5344CB8AC3E}">
        <p14:creationId xmlns:p14="http://schemas.microsoft.com/office/powerpoint/2010/main" val="2499840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US" dirty="0" smtClean="0"/>
              <a:t> Breed desired traits into humans</a:t>
            </a:r>
          </a:p>
          <a:p>
            <a:pPr>
              <a:buFont typeface="Wingdings" panose="05000000000000000000" pitchFamily="2" charset="2"/>
              <a:buChar char="v"/>
            </a:pPr>
            <a:endParaRPr lang="en-US" dirty="0"/>
          </a:p>
          <a:p>
            <a:pPr>
              <a:buFont typeface="Wingdings" panose="05000000000000000000" pitchFamily="2" charset="2"/>
              <a:buChar char="v"/>
            </a:pPr>
            <a:r>
              <a:rPr lang="en-US" dirty="0"/>
              <a:t> </a:t>
            </a:r>
            <a:r>
              <a:rPr lang="en-US" dirty="0" smtClean="0"/>
              <a:t>Screen for as much as 400 hereditary conditions</a:t>
            </a:r>
          </a:p>
          <a:p>
            <a:pPr>
              <a:buFont typeface="Wingdings" panose="05000000000000000000" pitchFamily="2" charset="2"/>
              <a:buChar char="v"/>
            </a:pPr>
            <a:endParaRPr lang="en-US" dirty="0"/>
          </a:p>
          <a:p>
            <a:pPr>
              <a:buFont typeface="Wingdings" panose="05000000000000000000" pitchFamily="2" charset="2"/>
              <a:buChar char="v"/>
            </a:pPr>
            <a:r>
              <a:rPr lang="en-US" dirty="0" smtClean="0"/>
              <a:t> Selective breeding</a:t>
            </a:r>
          </a:p>
          <a:p>
            <a:pPr>
              <a:buFont typeface="Wingdings" panose="05000000000000000000" pitchFamily="2" charset="2"/>
              <a:buChar char="v"/>
            </a:pPr>
            <a:endParaRPr lang="en-US" dirty="0" smtClean="0"/>
          </a:p>
          <a:p>
            <a:pPr>
              <a:buFont typeface="Wingdings" panose="05000000000000000000" pitchFamily="2" charset="2"/>
              <a:buChar char="v"/>
            </a:pPr>
            <a:r>
              <a:rPr lang="en-US" dirty="0"/>
              <a:t> </a:t>
            </a:r>
            <a:r>
              <a:rPr lang="en-US" dirty="0" smtClean="0"/>
              <a:t>Can lead to diseases being virtually non existent </a:t>
            </a:r>
            <a:endParaRPr lang="en-US" dirty="0"/>
          </a:p>
        </p:txBody>
      </p:sp>
      <p:sp>
        <p:nvSpPr>
          <p:cNvPr id="3" name="Text Placeholder 2"/>
          <p:cNvSpPr>
            <a:spLocks noGrp="1"/>
          </p:cNvSpPr>
          <p:nvPr>
            <p:ph type="body" sz="quarter" idx="13"/>
          </p:nvPr>
        </p:nvSpPr>
        <p:spPr/>
        <p:txBody>
          <a:bodyPr/>
          <a:lstStyle/>
          <a:p>
            <a:r>
              <a:rPr lang="en-US" dirty="0" smtClean="0"/>
              <a:t>Conclusion</a:t>
            </a:r>
            <a:endParaRPr lang="en-US" dirty="0"/>
          </a:p>
        </p:txBody>
      </p:sp>
      <p:sp>
        <p:nvSpPr>
          <p:cNvPr id="4" name="Title 3"/>
          <p:cNvSpPr>
            <a:spLocks noGrp="1"/>
          </p:cNvSpPr>
          <p:nvPr>
            <p:ph type="title"/>
          </p:nvPr>
        </p:nvSpPr>
        <p:spPr/>
        <p:txBody>
          <a:bodyPr/>
          <a:lstStyle/>
          <a:p>
            <a:r>
              <a:rPr lang="en-US" dirty="0" smtClean="0"/>
              <a:t>Eugenics: Pro</a:t>
            </a:r>
            <a:endParaRPr lang="en-US" dirty="0"/>
          </a:p>
        </p:txBody>
      </p:sp>
    </p:spTree>
    <p:extLst>
      <p:ext uri="{BB962C8B-B14F-4D97-AF65-F5344CB8AC3E}">
        <p14:creationId xmlns:p14="http://schemas.microsoft.com/office/powerpoint/2010/main" val="1687725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C018572829991">
  <a:themeElements>
    <a:clrScheme name="Custom 4">
      <a:dk1>
        <a:sysClr val="windowText" lastClr="000000"/>
      </a:dk1>
      <a:lt1>
        <a:sysClr val="window" lastClr="FFFFFF"/>
      </a:lt1>
      <a:dk2>
        <a:srgbClr val="04617B"/>
      </a:dk2>
      <a:lt2>
        <a:srgbClr val="DBF5F9"/>
      </a:lt2>
      <a:accent1>
        <a:srgbClr val="0F6FC6"/>
      </a:accent1>
      <a:accent2>
        <a:srgbClr val="009DD9"/>
      </a:accent2>
      <a:accent3>
        <a:srgbClr val="0ED62F"/>
      </a:accent3>
      <a:accent4>
        <a:srgbClr val="CBCB15"/>
      </a:accent4>
      <a:accent5>
        <a:srgbClr val="7CCA62"/>
      </a:accent5>
      <a:accent6>
        <a:srgbClr val="541484"/>
      </a:accent6>
      <a:hlink>
        <a:srgbClr val="A44FE3"/>
      </a:hlink>
      <a:folHlink>
        <a:srgbClr val="85DFD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ACEF97D-AFBF-40CF-B6A4-760A1BDBFF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TC018572829991</Template>
  <TotalTime>20058</TotalTime>
  <Words>678</Words>
  <Application>Microsoft Office PowerPoint</Application>
  <PresentationFormat>On-screen Show (4:3)</PresentationFormat>
  <Paragraphs>106</Paragraphs>
  <Slides>13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Arial</vt:lpstr>
      <vt:lpstr>Century Gothic</vt:lpstr>
      <vt:lpstr>Perpetua</vt:lpstr>
      <vt:lpstr>Wingdings</vt:lpstr>
      <vt:lpstr>StarSymbol</vt:lpstr>
      <vt:lpstr>ArialMT</vt:lpstr>
      <vt:lpstr>Arial Unicode MS</vt:lpstr>
      <vt:lpstr>Segoe UI</vt:lpstr>
      <vt:lpstr>Georgia</vt:lpstr>
      <vt:lpstr>Calibri</vt:lpstr>
      <vt:lpstr>HelveticaNeue</vt:lpstr>
      <vt:lpstr>TC018572829991</vt:lpstr>
      <vt:lpstr>Eugenics</vt:lpstr>
      <vt:lpstr>What is Eugenics?</vt:lpstr>
      <vt:lpstr>Eugenics</vt:lpstr>
      <vt:lpstr>Facts</vt:lpstr>
      <vt:lpstr>Comparison</vt:lpstr>
      <vt:lpstr>Eugenics: Pros</vt:lpstr>
      <vt:lpstr>How to identify desirable traits</vt:lpstr>
      <vt:lpstr>…..a baby genius  </vt:lpstr>
      <vt:lpstr>Eugenics: Pro</vt:lpstr>
      <vt:lpstr>CONS</vt:lpstr>
      <vt:lpstr>Eugenics: Cons </vt:lpstr>
      <vt:lpstr>Eugenics: Cons</vt:lpstr>
      <vt:lpstr>Eugenics: Cons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keywords/>
  <cp:lastModifiedBy>John Oakes</cp:lastModifiedBy>
  <cp:revision>304</cp:revision>
  <dcterms:modified xsi:type="dcterms:W3CDTF">2014-05-13T17:55:52Z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TC018572829991</vt:lpwstr>
  </property>
</Properties>
</file>